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theme/theme10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51" r:id="rId3"/>
    <p:sldMasterId id="2147483653" r:id="rId4"/>
    <p:sldMasterId id="2147483655" r:id="rId5"/>
    <p:sldMasterId id="2147483657" r:id="rId6"/>
    <p:sldMasterId id="2147483659" r:id="rId7"/>
    <p:sldMasterId id="2147483661" r:id="rId8"/>
    <p:sldMasterId id="2147483665" r:id="rId9"/>
  </p:sldMasterIdLst>
  <p:notesMasterIdLst>
    <p:notesMasterId r:id="rId11"/>
  </p:notesMasterIdLst>
  <p:handoutMasterIdLst>
    <p:handoutMasterId r:id="rId35"/>
  </p:handoutMasterIdLst>
  <p:sldIdLst>
    <p:sldId id="332" r:id="rId10"/>
    <p:sldId id="298" r:id="rId12"/>
    <p:sldId id="258" r:id="rId13"/>
    <p:sldId id="259" r:id="rId14"/>
    <p:sldId id="299" r:id="rId15"/>
    <p:sldId id="380" r:id="rId16"/>
    <p:sldId id="301" r:id="rId17"/>
    <p:sldId id="387" r:id="rId18"/>
    <p:sldId id="382" r:id="rId19"/>
    <p:sldId id="374" r:id="rId20"/>
    <p:sldId id="340" r:id="rId21"/>
    <p:sldId id="375" r:id="rId22"/>
    <p:sldId id="376" r:id="rId23"/>
    <p:sldId id="377" r:id="rId24"/>
    <p:sldId id="383" r:id="rId25"/>
    <p:sldId id="362" r:id="rId26"/>
    <p:sldId id="384" r:id="rId27"/>
    <p:sldId id="385" r:id="rId28"/>
    <p:sldId id="365" r:id="rId29"/>
    <p:sldId id="364" r:id="rId30"/>
    <p:sldId id="386" r:id="rId31"/>
    <p:sldId id="388" r:id="rId32"/>
    <p:sldId id="276" r:id="rId33"/>
    <p:sldId id="306" r:id="rId34"/>
  </p:sldIdLst>
  <p:sldSz cx="12192000" cy="6858000"/>
  <p:notesSz cx="6858000" cy="9144000"/>
  <p:embeddedFontLst>
    <p:embeddedFont>
      <p:font typeface="微软雅黑" panose="020B0503020204020204" pitchFamily="34" charset="-122"/>
      <p:regular r:id="rId39"/>
    </p:embeddedFont>
    <p:embeddedFont>
      <p:font typeface="方正粗黑宋简体" panose="02000000000000000000" charset="-122"/>
      <p:regular r:id="rId40"/>
    </p:embeddedFont>
    <p:embeddedFont>
      <p:font typeface="黑体" panose="02010609060101010101" charset="-122"/>
      <p:regular r:id="rId41"/>
    </p:embeddedFont>
    <p:embeddedFont>
      <p:font typeface="等线" panose="02010600030101010101" charset="-122"/>
      <p:regular r:id="rId42"/>
    </p:embeddedFont>
    <p:embeddedFont>
      <p:font typeface="等线 Light" panose="02010600030101010101" charset="-122"/>
      <p:regular r:id="rId43"/>
    </p:embeddedFont>
    <p:embeddedFont>
      <p:font typeface="Calibri" panose="020F0502020204030204" charset="0"/>
      <p:regular r:id="rId44"/>
      <p:bold r:id="rId45"/>
      <p:italic r:id="rId46"/>
      <p:boldItalic r:id="rId47"/>
    </p:embeddedFont>
  </p:embeddedFontLst>
  <p:custDataLst>
    <p:tags r:id="rId4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55A6"/>
    <a:srgbClr val="EA7A0C"/>
    <a:srgbClr val="F4C57A"/>
    <a:srgbClr val="E81818"/>
    <a:srgbClr val="F38417"/>
    <a:srgbClr val="F6952C"/>
    <a:srgbClr val="F0820C"/>
    <a:srgbClr val="867676"/>
    <a:srgbClr val="887875"/>
    <a:srgbClr val="EEEB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5" autoAdjust="0"/>
    <p:restoredTop sz="94660"/>
  </p:normalViewPr>
  <p:slideViewPr>
    <p:cSldViewPr snapToGrid="0">
      <p:cViewPr>
        <p:scale>
          <a:sx n="50" d="100"/>
          <a:sy n="50" d="100"/>
        </p:scale>
        <p:origin x="364" y="3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Master" Target="slideMasters/slideMaster8.xml"/><Relationship Id="rId8" Type="http://schemas.openxmlformats.org/officeDocument/2006/relationships/slideMaster" Target="slideMasters/slideMaster7.xml"/><Relationship Id="rId7" Type="http://schemas.openxmlformats.org/officeDocument/2006/relationships/slideMaster" Target="slideMasters/slideMaster6.xml"/><Relationship Id="rId6" Type="http://schemas.openxmlformats.org/officeDocument/2006/relationships/slideMaster" Target="slideMasters/slideMaster5.xml"/><Relationship Id="rId5" Type="http://schemas.openxmlformats.org/officeDocument/2006/relationships/slideMaster" Target="slideMasters/slideMaster4.xml"/><Relationship Id="rId48" Type="http://schemas.openxmlformats.org/officeDocument/2006/relationships/tags" Target="tags/tag5.xml"/><Relationship Id="rId47" Type="http://schemas.openxmlformats.org/officeDocument/2006/relationships/font" Target="fonts/font9.fntdata"/><Relationship Id="rId46" Type="http://schemas.openxmlformats.org/officeDocument/2006/relationships/font" Target="fonts/font8.fntdata"/><Relationship Id="rId45" Type="http://schemas.openxmlformats.org/officeDocument/2006/relationships/font" Target="fonts/font7.fntdata"/><Relationship Id="rId44" Type="http://schemas.openxmlformats.org/officeDocument/2006/relationships/font" Target="fonts/font6.fntdata"/><Relationship Id="rId43" Type="http://schemas.openxmlformats.org/officeDocument/2006/relationships/font" Target="fonts/font5.fntdata"/><Relationship Id="rId42" Type="http://schemas.openxmlformats.org/officeDocument/2006/relationships/font" Target="fonts/font4.fntdata"/><Relationship Id="rId41" Type="http://schemas.openxmlformats.org/officeDocument/2006/relationships/font" Target="fonts/font3.fntdata"/><Relationship Id="rId40" Type="http://schemas.openxmlformats.org/officeDocument/2006/relationships/font" Target="fonts/font2.fntdata"/><Relationship Id="rId4" Type="http://schemas.openxmlformats.org/officeDocument/2006/relationships/slideMaster" Target="slideMasters/slideMaster3.xml"/><Relationship Id="rId39" Type="http://schemas.openxmlformats.org/officeDocument/2006/relationships/font" Target="fonts/font1.fntdata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handoutMaster" Target="handoutMasters/handoutMaster1.xml"/><Relationship Id="rId34" Type="http://schemas.openxmlformats.org/officeDocument/2006/relationships/slide" Target="slides/slide24.xml"/><Relationship Id="rId33" Type="http://schemas.openxmlformats.org/officeDocument/2006/relationships/slide" Target="slides/slide23.xml"/><Relationship Id="rId32" Type="http://schemas.openxmlformats.org/officeDocument/2006/relationships/slide" Target="slides/slide22.xml"/><Relationship Id="rId31" Type="http://schemas.openxmlformats.org/officeDocument/2006/relationships/slide" Target="slides/slide21.xml"/><Relationship Id="rId30" Type="http://schemas.openxmlformats.org/officeDocument/2006/relationships/slide" Target="slides/slide20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19.xml"/><Relationship Id="rId28" Type="http://schemas.openxmlformats.org/officeDocument/2006/relationships/slide" Target="slides/slide18.xml"/><Relationship Id="rId27" Type="http://schemas.openxmlformats.org/officeDocument/2006/relationships/slide" Target="slides/slide17.xml"/><Relationship Id="rId26" Type="http://schemas.openxmlformats.org/officeDocument/2006/relationships/slide" Target="slides/slide16.xml"/><Relationship Id="rId25" Type="http://schemas.openxmlformats.org/officeDocument/2006/relationships/slide" Target="slides/slide15.xml"/><Relationship Id="rId24" Type="http://schemas.openxmlformats.org/officeDocument/2006/relationships/slide" Target="slides/slide14.xml"/><Relationship Id="rId23" Type="http://schemas.openxmlformats.org/officeDocument/2006/relationships/slide" Target="slides/slide13.xml"/><Relationship Id="rId22" Type="http://schemas.openxmlformats.org/officeDocument/2006/relationships/slide" Target="slides/slide12.xml"/><Relationship Id="rId21" Type="http://schemas.openxmlformats.org/officeDocument/2006/relationships/slide" Target="slides/slide11.xml"/><Relationship Id="rId20" Type="http://schemas.openxmlformats.org/officeDocument/2006/relationships/slide" Target="slides/slide10.xml"/><Relationship Id="rId2" Type="http://schemas.openxmlformats.org/officeDocument/2006/relationships/theme" Target="theme/theme1.xml"/><Relationship Id="rId19" Type="http://schemas.openxmlformats.org/officeDocument/2006/relationships/slide" Target="slides/slide9.xml"/><Relationship Id="rId18" Type="http://schemas.openxmlformats.org/officeDocument/2006/relationships/slide" Target="slides/slide8.xml"/><Relationship Id="rId17" Type="http://schemas.openxmlformats.org/officeDocument/2006/relationships/slide" Target="slides/slide7.xml"/><Relationship Id="rId16" Type="http://schemas.openxmlformats.org/officeDocument/2006/relationships/slide" Target="slides/slide6.xml"/><Relationship Id="rId15" Type="http://schemas.openxmlformats.org/officeDocument/2006/relationships/slide" Target="slides/slide5.xml"/><Relationship Id="rId14" Type="http://schemas.openxmlformats.org/officeDocument/2006/relationships/slide" Target="slides/slide4.xml"/><Relationship Id="rId13" Type="http://schemas.openxmlformats.org/officeDocument/2006/relationships/slide" Target="slides/slide3.xml"/><Relationship Id="rId12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9AE7F24-8D84-4BD5-8D55-07F6D0ACC91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7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8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slideMaster" Target="../slideMasters/slideMaster8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7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F0E9943-F2FC-4B95-AA6A-F0785E5291F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52962ED-E5E0-4E4F-B733-85D0B9BAD1B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一段文本_1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ctrTitle" idx="16385" hasCustomPrompt="1"/>
            <p:custDataLst>
              <p:tags r:id="rId2"/>
            </p:custDataLst>
          </p:nvPr>
        </p:nvSpPr>
        <p:spPr>
          <a:xfrm>
            <a:off x="1219200" y="2590800"/>
            <a:ext cx="9753600" cy="609600"/>
          </a:xfrm>
          <a:prstGeom prst="rect">
            <a:avLst/>
          </a:prstGeom>
          <a:noFill/>
        </p:spPr>
        <p:txBody>
          <a:bodyPr lIns="0" tIns="0" rIns="0" bIns="0" anchor="t">
            <a:normAutofit/>
          </a:bodyPr>
          <a:lstStyle>
            <a:lvl1pPr marL="0" indent="0" algn="ctr"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6386" hasCustomPrompt="1"/>
            <p:custDataLst>
              <p:tags r:id="rId3"/>
            </p:custDataLst>
          </p:nvPr>
        </p:nvSpPr>
        <p:spPr>
          <a:xfrm>
            <a:off x="1219200" y="3352800"/>
            <a:ext cx="9753600" cy="914400"/>
          </a:xfrm>
          <a:prstGeom prst="rect">
            <a:avLst/>
          </a:prstGeo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FCE56EF-EE20-4EA5-A9B6-6891F494FCBC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F2E1A5E-AD75-4091-95D7-EC1725B7F0C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直角三角形 5"/>
          <p:cNvSpPr/>
          <p:nvPr userDrawn="1"/>
        </p:nvSpPr>
        <p:spPr>
          <a:xfrm rot="16200000" flipH="1">
            <a:off x="7301865" y="-495935"/>
            <a:ext cx="4411345" cy="5395595"/>
          </a:xfrm>
          <a:prstGeom prst="rtTriangl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直角三角形 6"/>
          <p:cNvSpPr/>
          <p:nvPr userDrawn="1"/>
        </p:nvSpPr>
        <p:spPr>
          <a:xfrm rot="16200000" flipV="1">
            <a:off x="-22225" y="1322705"/>
            <a:ext cx="5579110" cy="5547360"/>
          </a:xfrm>
          <a:prstGeom prst="rtTriangl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 descr="摄图网_401078816_矩形边框（非企业商用）"/>
          <p:cNvPicPr>
            <a:picLocks noChangeAspect="1"/>
          </p:cNvPicPr>
          <p:nvPr userDrawn="1"/>
        </p:nvPicPr>
        <p:blipFill>
          <a:blip r:embed="rId2"/>
          <a:srcRect l="285" t="23128" b="20993"/>
          <a:stretch>
            <a:fillRect/>
          </a:stretch>
        </p:blipFill>
        <p:spPr>
          <a:xfrm>
            <a:off x="400685" y="102235"/>
            <a:ext cx="11725910" cy="63487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一段文本_1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ctrTitle" idx="16385" hasCustomPrompt="1"/>
            <p:custDataLst>
              <p:tags r:id="rId2"/>
            </p:custDataLst>
          </p:nvPr>
        </p:nvSpPr>
        <p:spPr>
          <a:xfrm>
            <a:off x="1219200" y="2590800"/>
            <a:ext cx="9753600" cy="609600"/>
          </a:xfrm>
          <a:prstGeom prst="rect">
            <a:avLst/>
          </a:prstGeom>
          <a:noFill/>
        </p:spPr>
        <p:txBody>
          <a:bodyPr lIns="0" tIns="0" rIns="0" bIns="0" anchor="t">
            <a:normAutofit/>
          </a:bodyPr>
          <a:lstStyle>
            <a:lvl1pPr marL="0" indent="0" algn="ctr"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6386" hasCustomPrompt="1"/>
            <p:custDataLst>
              <p:tags r:id="rId3"/>
            </p:custDataLst>
          </p:nvPr>
        </p:nvSpPr>
        <p:spPr>
          <a:xfrm>
            <a:off x="1219200" y="3352800"/>
            <a:ext cx="9753600" cy="914400"/>
          </a:xfrm>
          <a:prstGeom prst="rect">
            <a:avLst/>
          </a:prstGeo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>
            <a:normAutofit/>
          </a:bodyPr>
          <a:lstStyle>
            <a:lvl1pPr>
              <a:defRPr sz="2400" b="1" i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981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-635" y="0"/>
            <a:ext cx="12193270" cy="410972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-635" y="4109720"/>
            <a:ext cx="12193905" cy="2747645"/>
          </a:xfrm>
          <a:prstGeom prst="rect">
            <a:avLst/>
          </a:prstGeom>
          <a:solidFill>
            <a:srgbClr val="F29E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446405" y="429260"/>
            <a:ext cx="11138535" cy="6149975"/>
          </a:xfrm>
          <a:prstGeom prst="rect">
            <a:avLst/>
          </a:prstGeom>
          <a:solidFill>
            <a:schemeClr val="bg1"/>
          </a:solidFill>
          <a:ln w="12700" cmpd="sng">
            <a:solidFill>
              <a:schemeClr val="accent1">
                <a:shade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等腰三角形 10"/>
          <p:cNvSpPr/>
          <p:nvPr userDrawn="1"/>
        </p:nvSpPr>
        <p:spPr>
          <a:xfrm>
            <a:off x="11090275" y="2797175"/>
            <a:ext cx="874395" cy="738505"/>
          </a:xfrm>
          <a:prstGeom prst="triangl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等腰三角形 11"/>
          <p:cNvSpPr/>
          <p:nvPr userDrawn="1"/>
        </p:nvSpPr>
        <p:spPr>
          <a:xfrm rot="9420000">
            <a:off x="67310" y="340995"/>
            <a:ext cx="874395" cy="738505"/>
          </a:xfrm>
          <a:prstGeom prst="triangl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 userDrawn="1"/>
        </p:nvSpPr>
        <p:spPr>
          <a:xfrm>
            <a:off x="2286635" y="991235"/>
            <a:ext cx="7832725" cy="8343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51000"/>
              </a:lnSpc>
              <a:spcBef>
                <a:spcPct val="20000"/>
              </a:spcBef>
              <a:buClr>
                <a:schemeClr val="hlink"/>
              </a:buClr>
              <a:buSzPct val="80000"/>
              <a:buFont typeface="Arial" panose="020B0604020202020204" pitchFamily="34" charset="0"/>
              <a:buNone/>
              <a:defRPr/>
            </a:pPr>
            <a:r>
              <a:rPr lang="en-US" altLang="zh-CN" sz="3200" b="1" dirty="0">
                <a:solidFill>
                  <a:schemeClr val="tx1"/>
                </a:solidFill>
                <a:cs typeface="+mn-ea"/>
                <a:sym typeface="+mn-lt"/>
              </a:rPr>
              <a:t>2025 </a:t>
            </a:r>
            <a:r>
              <a:rPr lang="zh-CN" altLang="en-US" sz="3200" b="1" dirty="0">
                <a:solidFill>
                  <a:schemeClr val="tx1"/>
                </a:solidFill>
                <a:cs typeface="+mn-ea"/>
                <a:sym typeface="+mn-lt"/>
              </a:rPr>
              <a:t>中考宝典·考点专项突破·英语课件</a:t>
            </a:r>
            <a:endParaRPr lang="zh-CN" altLang="en-US" sz="3200" b="1" dirty="0">
              <a:solidFill>
                <a:schemeClr val="tx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FCE56EF-EE20-4EA5-A9B6-6891F494FCBC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F2E1A5E-AD75-4091-95D7-EC1725B7F0C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2AFAF11-4288-4D3D-BEE5-C0FCBA2F6DB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B6BB31E-2FEA-4E21-A63F-651931C7FB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2AFAF11-4288-4D3D-BEE5-C0FCBA2F6DB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B6BB31E-2FEA-4E21-A63F-651931C7FB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2AFAF11-4288-4D3D-BEE5-C0FCBA2F6DB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B6BB31E-2FEA-4E21-A63F-651931C7FB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2AFAF11-4288-4D3D-BEE5-C0FCBA2F6DB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B6BB31E-2FEA-4E21-A63F-651931C7FB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FCE56EF-EE20-4EA5-A9B6-6891F494FCBC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F2E1A5E-AD75-4091-95D7-EC1725B7F0C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直角三角形 5"/>
          <p:cNvSpPr/>
          <p:nvPr userDrawn="1"/>
        </p:nvSpPr>
        <p:spPr>
          <a:xfrm rot="16200000" flipH="1">
            <a:off x="7301865" y="-495935"/>
            <a:ext cx="4411345" cy="5395595"/>
          </a:xfrm>
          <a:prstGeom prst="rtTriangl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直角三角形 6"/>
          <p:cNvSpPr/>
          <p:nvPr userDrawn="1"/>
        </p:nvSpPr>
        <p:spPr>
          <a:xfrm rot="16200000" flipV="1">
            <a:off x="-22225" y="1322705"/>
            <a:ext cx="5579110" cy="5547360"/>
          </a:xfrm>
          <a:prstGeom prst="rtTriangl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 descr="摄图网_401078816_矩形边框（非企业商用）"/>
          <p:cNvPicPr>
            <a:picLocks noChangeAspect="1"/>
          </p:cNvPicPr>
          <p:nvPr userDrawn="1"/>
        </p:nvPicPr>
        <p:blipFill>
          <a:blip r:embed="rId2"/>
          <a:srcRect l="285" t="23128" b="20993"/>
          <a:stretch>
            <a:fillRect/>
          </a:stretch>
        </p:blipFill>
        <p:spPr>
          <a:xfrm>
            <a:off x="400685" y="102235"/>
            <a:ext cx="11725910" cy="63487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3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4.xml"/></Relationships>
</file>

<file path=ppt/slideMasters/_rels/slideMaster4.xml.rels><?xml version="1.0" encoding="UTF-8" standalone="yes"?>
<Relationships xmlns="http://schemas.openxmlformats.org/package/2006/relationships"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5.xml"/></Relationships>
</file>

<file path=ppt/slideMasters/_rels/slideMaster5.xml.rels><?xml version="1.0" encoding="UTF-8" standalone="yes"?>
<Relationships xmlns="http://schemas.openxmlformats.org/package/2006/relationships"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6.xml"/></Relationships>
</file>

<file path=ppt/slideMasters/_rels/slideMaster6.xml.rels><?xml version="1.0" encoding="UTF-8" standalone="yes"?>
<Relationships xmlns="http://schemas.openxmlformats.org/package/2006/relationships"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7.xml"/></Relationships>
</file>

<file path=ppt/slideMasters/_rels/slideMaster7.xml.rels><?xml version="1.0" encoding="UTF-8" standalone="yes"?>
<Relationships xmlns="http://schemas.openxmlformats.org/package/2006/relationships"><Relationship Id="rId4" Type="http://schemas.openxmlformats.org/officeDocument/2006/relationships/theme" Target="../theme/theme7.xml"/><Relationship Id="rId3" Type="http://schemas.openxmlformats.org/officeDocument/2006/relationships/slideLayout" Target="../slideLayouts/slideLayout10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/Relationships>
</file>

<file path=ppt/slideMasters/_rels/slideMaster8.xml.rels><?xml version="1.0" encoding="UTF-8" standalone="yes"?>
<Relationships xmlns="http://schemas.openxmlformats.org/package/2006/relationships"><Relationship Id="rId4" Type="http://schemas.openxmlformats.org/officeDocument/2006/relationships/theme" Target="../theme/theme8.xml"/><Relationship Id="rId3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3" cstate="hqprint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任意多边形: 形状 14"/>
          <p:cNvSpPr/>
          <p:nvPr userDrawn="1"/>
        </p:nvSpPr>
        <p:spPr>
          <a:xfrm flipH="1">
            <a:off x="11118514" y="4785168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教学反思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4" name="任意多边形: 形状 13"/>
          <p:cNvSpPr/>
          <p:nvPr userDrawn="1"/>
        </p:nvSpPr>
        <p:spPr>
          <a:xfrm flipH="1">
            <a:off x="11118516" y="3343646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教学过程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3" name="任意多边形: 形状 12"/>
          <p:cNvSpPr/>
          <p:nvPr userDrawn="1"/>
        </p:nvSpPr>
        <p:spPr>
          <a:xfrm flipH="1">
            <a:off x="11118516" y="1902123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algn="ctr"/>
            <a:r>
              <a:rPr lang="zh-CN" altLang="en-US" sz="2400" kern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教学策略</a:t>
            </a:r>
            <a:endParaRPr lang="zh-CN" altLang="en-US" sz="2400" kern="12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" name="任意多边形: 形状 11"/>
          <p:cNvSpPr/>
          <p:nvPr userDrawn="1"/>
        </p:nvSpPr>
        <p:spPr>
          <a:xfrm flipH="1">
            <a:off x="11118515" y="460600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algn="ctr"/>
            <a:r>
              <a:rPr lang="zh-CN" altLang="en-US" sz="2400" dirty="0">
                <a:solidFill>
                  <a:srgbClr val="F4C57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教学分析</a:t>
            </a:r>
            <a:endParaRPr lang="zh-CN" altLang="en-US" sz="2400" dirty="0">
              <a:solidFill>
                <a:srgbClr val="F4C57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0" y="0"/>
            <a:ext cx="11118516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矩形 16"/>
          <p:cNvSpPr/>
          <p:nvPr userDrawn="1"/>
        </p:nvSpPr>
        <p:spPr>
          <a:xfrm flipH="1">
            <a:off x="10621209" y="460601"/>
            <a:ext cx="609600" cy="17080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任意多边形: 形状 14"/>
          <p:cNvSpPr/>
          <p:nvPr userDrawn="1"/>
        </p:nvSpPr>
        <p:spPr>
          <a:xfrm flipH="1">
            <a:off x="11118514" y="4785168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教学反思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4" name="任意多边形: 形状 13"/>
          <p:cNvSpPr/>
          <p:nvPr userDrawn="1"/>
        </p:nvSpPr>
        <p:spPr>
          <a:xfrm flipH="1">
            <a:off x="11118516" y="3343646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教学过程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" name="任意多边形: 形状 11"/>
          <p:cNvSpPr/>
          <p:nvPr userDrawn="1"/>
        </p:nvSpPr>
        <p:spPr>
          <a:xfrm flipH="1">
            <a:off x="11118515" y="460600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algn="ctr"/>
            <a:r>
              <a:rPr lang="zh-CN" altLang="en-US" sz="24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教学分析</a:t>
            </a:r>
            <a:endParaRPr lang="zh-CN" altLang="en-US" sz="24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0" y="0"/>
            <a:ext cx="11118516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矩形 16"/>
          <p:cNvSpPr/>
          <p:nvPr userDrawn="1"/>
        </p:nvSpPr>
        <p:spPr>
          <a:xfrm flipH="1">
            <a:off x="10792323" y="1902123"/>
            <a:ext cx="609600" cy="17080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任意多边形: 形状 12"/>
          <p:cNvSpPr/>
          <p:nvPr userDrawn="1"/>
        </p:nvSpPr>
        <p:spPr>
          <a:xfrm flipH="1">
            <a:off x="11118516" y="1902123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algn="ctr"/>
            <a:r>
              <a:rPr lang="zh-CN" altLang="en-US" sz="2400" kern="1200" dirty="0">
                <a:solidFill>
                  <a:srgbClr val="F4C57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教学策略</a:t>
            </a:r>
            <a:endParaRPr lang="zh-CN" altLang="en-US" sz="2400" kern="1200" dirty="0">
              <a:solidFill>
                <a:srgbClr val="F4C57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</p:sldLayoutIdLst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任意多边形: 形状 14"/>
          <p:cNvSpPr/>
          <p:nvPr userDrawn="1"/>
        </p:nvSpPr>
        <p:spPr>
          <a:xfrm flipH="1">
            <a:off x="11118514" y="4785168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教学反思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" name="任意多边形: 形状 11"/>
          <p:cNvSpPr/>
          <p:nvPr userDrawn="1"/>
        </p:nvSpPr>
        <p:spPr>
          <a:xfrm flipH="1">
            <a:off x="11118515" y="460600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algn="ctr"/>
            <a:r>
              <a:rPr lang="zh-CN" altLang="en-US" sz="24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教学分析</a:t>
            </a:r>
            <a:endParaRPr lang="zh-CN" altLang="en-US" sz="24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任意多边形: 形状 12"/>
          <p:cNvSpPr/>
          <p:nvPr userDrawn="1"/>
        </p:nvSpPr>
        <p:spPr>
          <a:xfrm flipH="1">
            <a:off x="11118516" y="1902123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algn="ctr"/>
            <a:r>
              <a:rPr lang="zh-CN" altLang="en-US" sz="2400" kern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教学策略</a:t>
            </a:r>
            <a:endParaRPr lang="zh-CN" altLang="en-US" sz="2400" kern="12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4" name="任意多边形: 形状 13"/>
          <p:cNvSpPr/>
          <p:nvPr userDrawn="1"/>
        </p:nvSpPr>
        <p:spPr>
          <a:xfrm flipH="1">
            <a:off x="11118516" y="3343646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4C57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教学过程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F4C57A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0" y="0"/>
            <a:ext cx="11118516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矩形 16"/>
          <p:cNvSpPr/>
          <p:nvPr userDrawn="1"/>
        </p:nvSpPr>
        <p:spPr>
          <a:xfrm flipH="1">
            <a:off x="10718017" y="3343646"/>
            <a:ext cx="609600" cy="17080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</p:sldLayoutIdLst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任意多边形: 形状 11"/>
          <p:cNvSpPr/>
          <p:nvPr userDrawn="1"/>
        </p:nvSpPr>
        <p:spPr>
          <a:xfrm flipH="1">
            <a:off x="11118515" y="460600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algn="ctr"/>
            <a:r>
              <a:rPr lang="zh-CN" altLang="en-US" sz="24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教学分析</a:t>
            </a:r>
            <a:endParaRPr lang="zh-CN" altLang="en-US" sz="24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任意多边形: 形状 12"/>
          <p:cNvSpPr/>
          <p:nvPr userDrawn="1"/>
        </p:nvSpPr>
        <p:spPr>
          <a:xfrm flipH="1">
            <a:off x="11118516" y="1902123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algn="ctr"/>
            <a:r>
              <a:rPr lang="zh-CN" altLang="en-US" sz="2400" kern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教学策略</a:t>
            </a:r>
            <a:endParaRPr lang="zh-CN" altLang="en-US" sz="2400" kern="12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4" name="任意多边形: 形状 13"/>
          <p:cNvSpPr/>
          <p:nvPr userDrawn="1"/>
        </p:nvSpPr>
        <p:spPr>
          <a:xfrm flipH="1">
            <a:off x="11118516" y="3343646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教学过程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5" name="任意多边形: 形状 14"/>
          <p:cNvSpPr/>
          <p:nvPr userDrawn="1"/>
        </p:nvSpPr>
        <p:spPr>
          <a:xfrm flipH="1">
            <a:off x="11118514" y="4785168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4C57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教学反思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F4C57A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0" y="0"/>
            <a:ext cx="11118516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矩形 16"/>
          <p:cNvSpPr/>
          <p:nvPr userDrawn="1"/>
        </p:nvSpPr>
        <p:spPr>
          <a:xfrm flipH="1">
            <a:off x="10749914" y="4785169"/>
            <a:ext cx="609600" cy="17080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</p:sldLayoutIdLst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</p:sldLayoutIdLst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5.xml"/><Relationship Id="rId3" Type="http://schemas.openxmlformats.org/officeDocument/2006/relationships/slideLayout" Target="../slideLayouts/slideLayout1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8.xml"/><Relationship Id="rId3" Type="http://schemas.openxmlformats.org/officeDocument/2006/relationships/slideLayout" Target="../slideLayouts/slideLayout1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1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1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1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1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11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 rot="10256978">
            <a:off x="8760250" y="3576329"/>
            <a:ext cx="4208793" cy="4122855"/>
            <a:chOff x="-444096" y="-90212"/>
            <a:chExt cx="4208793" cy="4122855"/>
          </a:xfrm>
        </p:grpSpPr>
        <p:sp>
          <p:nvSpPr>
            <p:cNvPr id="3" name="椭圆 2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0" y="0"/>
            <a:ext cx="410444" cy="5910196"/>
            <a:chOff x="0" y="0"/>
            <a:chExt cx="410444" cy="5910196"/>
          </a:xfrm>
        </p:grpSpPr>
        <p:grpSp>
          <p:nvGrpSpPr>
            <p:cNvPr id="22" name="组合 21"/>
            <p:cNvGrpSpPr/>
            <p:nvPr/>
          </p:nvGrpSpPr>
          <p:grpSpPr>
            <a:xfrm>
              <a:off x="0" y="180000"/>
              <a:ext cx="180000" cy="5730196"/>
              <a:chOff x="0" y="180000"/>
              <a:chExt cx="180000" cy="5730196"/>
            </a:xfrm>
            <a:solidFill>
              <a:srgbClr val="887875"/>
            </a:solidFill>
          </p:grpSpPr>
          <p:sp>
            <p:nvSpPr>
              <p:cNvPr id="9" name="矩形 8"/>
              <p:cNvSpPr/>
              <p:nvPr/>
            </p:nvSpPr>
            <p:spPr>
              <a:xfrm rot="5400000">
                <a:off x="-2685098" y="2865098"/>
                <a:ext cx="5550196" cy="180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1" name="等腰三角形 20"/>
              <p:cNvSpPr/>
              <p:nvPr/>
            </p:nvSpPr>
            <p:spPr>
              <a:xfrm rot="10800000">
                <a:off x="0" y="5730196"/>
                <a:ext cx="180000" cy="18000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sp>
          <p:nvSpPr>
            <p:cNvPr id="28" name="矩形 27"/>
            <p:cNvSpPr/>
            <p:nvPr/>
          </p:nvSpPr>
          <p:spPr>
            <a:xfrm rot="5400000">
              <a:off x="-1659557" y="1890000"/>
              <a:ext cx="3960000" cy="180000"/>
            </a:xfrm>
            <a:prstGeom prst="rect">
              <a:avLst/>
            </a:prstGeom>
            <a:solidFill>
              <a:srgbClr val="F4C5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等腰三角形 28"/>
            <p:cNvSpPr/>
            <p:nvPr/>
          </p:nvSpPr>
          <p:spPr>
            <a:xfrm rot="10800000">
              <a:off x="230444" y="3955600"/>
              <a:ext cx="180000" cy="180000"/>
            </a:xfrm>
            <a:prstGeom prst="triangle">
              <a:avLst/>
            </a:prstGeom>
            <a:solidFill>
              <a:srgbClr val="F4C5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0" y="0"/>
            <a:ext cx="9015656" cy="402315"/>
            <a:chOff x="0" y="0"/>
            <a:chExt cx="9015656" cy="402315"/>
          </a:xfrm>
        </p:grpSpPr>
        <p:grpSp>
          <p:nvGrpSpPr>
            <p:cNvPr id="23" name="组合 22"/>
            <p:cNvGrpSpPr/>
            <p:nvPr/>
          </p:nvGrpSpPr>
          <p:grpSpPr>
            <a:xfrm>
              <a:off x="0" y="0"/>
              <a:ext cx="9015656" cy="180000"/>
              <a:chOff x="0" y="0"/>
              <a:chExt cx="9015656" cy="180000"/>
            </a:xfrm>
            <a:solidFill>
              <a:srgbClr val="887875"/>
            </a:solidFill>
          </p:grpSpPr>
          <p:sp>
            <p:nvSpPr>
              <p:cNvPr id="8" name="矩形 7"/>
              <p:cNvSpPr/>
              <p:nvPr/>
            </p:nvSpPr>
            <p:spPr>
              <a:xfrm>
                <a:off x="0" y="0"/>
                <a:ext cx="8835656" cy="180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4C57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0" name="等腰三角形 19"/>
              <p:cNvSpPr/>
              <p:nvPr/>
            </p:nvSpPr>
            <p:spPr>
              <a:xfrm rot="5400000">
                <a:off x="8835656" y="0"/>
                <a:ext cx="180000" cy="18000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F4C57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30" name="组合 29"/>
            <p:cNvGrpSpPr/>
            <p:nvPr/>
          </p:nvGrpSpPr>
          <p:grpSpPr>
            <a:xfrm>
              <a:off x="1" y="222315"/>
              <a:ext cx="7229328" cy="180000"/>
              <a:chOff x="0" y="170600"/>
              <a:chExt cx="7162213" cy="189400"/>
            </a:xfrm>
          </p:grpSpPr>
          <p:sp>
            <p:nvSpPr>
              <p:cNvPr id="26" name="等腰三角形 25"/>
              <p:cNvSpPr/>
              <p:nvPr/>
            </p:nvSpPr>
            <p:spPr>
              <a:xfrm rot="5400000">
                <a:off x="6982213" y="170600"/>
                <a:ext cx="180000" cy="180000"/>
              </a:xfrm>
              <a:prstGeom prst="triangle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F4C57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5" name="矩形 24"/>
              <p:cNvSpPr/>
              <p:nvPr/>
            </p:nvSpPr>
            <p:spPr>
              <a:xfrm>
                <a:off x="0" y="180000"/>
                <a:ext cx="6984000" cy="180000"/>
              </a:xfrm>
              <a:prstGeom prst="rect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F4C57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73" name="组合 72" descr="7b0a2020202022776f7264617274223a2022220a7d0a"/>
          <p:cNvGrpSpPr/>
          <p:nvPr/>
        </p:nvGrpSpPr>
        <p:grpSpPr>
          <a:xfrm>
            <a:off x="1912480" y="1475714"/>
            <a:ext cx="8534121" cy="3853667"/>
            <a:chOff x="1364475" y="-496596"/>
            <a:chExt cx="8534121" cy="3853667"/>
          </a:xfrm>
        </p:grpSpPr>
        <p:sp>
          <p:nvSpPr>
            <p:cNvPr id="56" name="椭圆 55"/>
            <p:cNvSpPr/>
            <p:nvPr/>
          </p:nvSpPr>
          <p:spPr>
            <a:xfrm rot="5400000">
              <a:off x="1343050" y="1946288"/>
              <a:ext cx="1432208" cy="1389358"/>
            </a:xfrm>
            <a:prstGeom prst="ellipse">
              <a:avLst/>
            </a:prstGeom>
            <a:pattFill prst="dkDnDiag">
              <a:fgClr>
                <a:srgbClr val="FBEACE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grpSp>
          <p:nvGrpSpPr>
            <p:cNvPr id="72" name="组合 71"/>
            <p:cNvGrpSpPr/>
            <p:nvPr/>
          </p:nvGrpSpPr>
          <p:grpSpPr>
            <a:xfrm>
              <a:off x="1651851" y="-496596"/>
              <a:ext cx="8246745" cy="2679367"/>
              <a:chOff x="1651851" y="-496596"/>
              <a:chExt cx="8246745" cy="2679367"/>
            </a:xfrm>
          </p:grpSpPr>
          <p:sp>
            <p:nvSpPr>
              <p:cNvPr id="4" name="文本框 3"/>
              <p:cNvSpPr txBox="1"/>
              <p:nvPr/>
            </p:nvSpPr>
            <p:spPr>
              <a:xfrm>
                <a:off x="1651851" y="-496596"/>
                <a:ext cx="8246745" cy="22148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3800" dirty="0">
                    <a:ln w="22225">
                      <a:solidFill>
                        <a:srgbClr val="E81818"/>
                      </a:solidFill>
                      <a:prstDash val="solid"/>
                    </a:ln>
                    <a:gradFill>
                      <a:gsLst>
                        <a:gs pos="51300">
                          <a:srgbClr val="FE5F4A"/>
                        </a:gs>
                        <a:gs pos="0">
                          <a:srgbClr val="DF0303"/>
                        </a:gs>
                        <a:gs pos="100000">
                          <a:srgbClr val="FEA06E"/>
                        </a:gs>
                      </a:gsLst>
                      <a:lin ang="5400000" scaled="1"/>
                    </a:gradFill>
                    <a:effectLst/>
                    <a:latin typeface="方正粗黑宋简体" panose="02000000000000000000" charset="-122"/>
                    <a:ea typeface="方正粗黑宋简体" panose="02000000000000000000" charset="-122"/>
                    <a:sym typeface="微软雅黑" panose="020B0503020204020204" pitchFamily="34" charset="-122"/>
                  </a:rPr>
                  <a:t>学考金典</a:t>
                </a:r>
                <a:endParaRPr lang="zh-CN" altLang="en-US" sz="13800" dirty="0">
                  <a:ln w="22225">
                    <a:solidFill>
                      <a:srgbClr val="E81818"/>
                    </a:solidFill>
                    <a:prstDash val="solid"/>
                  </a:ln>
                  <a:gradFill>
                    <a:gsLst>
                      <a:gs pos="51300">
                        <a:srgbClr val="FE5F4A"/>
                      </a:gs>
                      <a:gs pos="0">
                        <a:srgbClr val="DF0303"/>
                      </a:gs>
                      <a:gs pos="100000">
                        <a:srgbClr val="FEA06E"/>
                      </a:gs>
                    </a:gsLst>
                    <a:lin ang="5400000" scaled="1"/>
                  </a:gradFill>
                  <a:effectLst/>
                  <a:latin typeface="方正粗黑宋简体" panose="02000000000000000000" charset="-122"/>
                  <a:ea typeface="方正粗黑宋简体" panose="02000000000000000000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57" name="椭圆 56"/>
              <p:cNvSpPr/>
              <p:nvPr/>
            </p:nvSpPr>
            <p:spPr>
              <a:xfrm rot="5400000">
                <a:off x="2054258" y="1599688"/>
                <a:ext cx="600682" cy="565484"/>
              </a:xfrm>
              <a:prstGeom prst="ellipse">
                <a:avLst/>
              </a:prstGeom>
              <a:solidFill>
                <a:srgbClr val="99C9C8">
                  <a:alpha val="11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58" name="椭圆 57"/>
              <p:cNvSpPr/>
              <p:nvPr/>
            </p:nvSpPr>
            <p:spPr>
              <a:xfrm rot="5400000" flipH="1">
                <a:off x="2993333" y="1501839"/>
                <a:ext cx="321478" cy="311858"/>
              </a:xfrm>
              <a:prstGeom prst="ellipse">
                <a:avLst/>
              </a:prstGeom>
              <a:solidFill>
                <a:srgbClr val="F4C57A">
                  <a:alpha val="37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</p:grpSp>
      <p:sp>
        <p:nvSpPr>
          <p:cNvPr id="13" name="文本框 12"/>
          <p:cNvSpPr txBox="1"/>
          <p:nvPr/>
        </p:nvSpPr>
        <p:spPr>
          <a:xfrm>
            <a:off x="3361690" y="3613785"/>
            <a:ext cx="59232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320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广西普通高中学业水平考试</a:t>
            </a:r>
            <a:endParaRPr lang="zh-CN" altLang="en-US" sz="320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697730" y="4413250"/>
            <a:ext cx="324866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4800" b="1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训练指导</a:t>
            </a:r>
            <a:endParaRPr lang="zh-CN" altLang="en-US" sz="4800" b="1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3" name="流程图: 终止 32"/>
          <p:cNvSpPr/>
          <p:nvPr/>
        </p:nvSpPr>
        <p:spPr>
          <a:xfrm>
            <a:off x="5336540" y="5536565"/>
            <a:ext cx="1973580" cy="775335"/>
          </a:xfrm>
          <a:prstGeom prst="flowChartTerminator">
            <a:avLst/>
          </a:prstGeom>
          <a:solidFill>
            <a:srgbClr val="F4C57A"/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3600" b="1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物理</a:t>
            </a:r>
            <a:endParaRPr lang="zh-CN" altLang="en-US" sz="3600" b="1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4069643" y="-298125"/>
            <a:ext cx="3876675" cy="77241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9600" dirty="0">
                <a:solidFill>
                  <a:schemeClr val="tx1">
                    <a:lumMod val="95000"/>
                    <a:lumOff val="5000"/>
                    <a:alpha val="7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</a:t>
            </a:r>
            <a:endParaRPr lang="en-US" altLang="zh-CN" sz="49600" dirty="0">
              <a:solidFill>
                <a:schemeClr val="tx1">
                  <a:lumMod val="95000"/>
                  <a:lumOff val="5000"/>
                  <a:alpha val="7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 flipV="1">
            <a:off x="10019028" y="735878"/>
            <a:ext cx="901700" cy="901700"/>
            <a:chOff x="7683500" y="3387873"/>
            <a:chExt cx="1079500" cy="1079500"/>
          </a:xfrm>
        </p:grpSpPr>
        <p:cxnSp>
          <p:nvCxnSpPr>
            <p:cNvPr id="12" name="直接连接符 11"/>
            <p:cNvCxnSpPr/>
            <p:nvPr/>
          </p:nvCxnSpPr>
          <p:spPr>
            <a:xfrm>
              <a:off x="7683500" y="4218485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组合 15"/>
          <p:cNvGrpSpPr/>
          <p:nvPr/>
        </p:nvGrpSpPr>
        <p:grpSpPr>
          <a:xfrm>
            <a:off x="-583832" y="-470319"/>
            <a:ext cx="4208793" cy="4122855"/>
            <a:chOff x="-444096" y="-90212"/>
            <a:chExt cx="4208793" cy="4122855"/>
          </a:xfrm>
        </p:grpSpPr>
        <p:sp>
          <p:nvSpPr>
            <p:cNvPr id="2" name="椭圆 1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" name="椭圆 2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 rot="10256978">
            <a:off x="8732310" y="3516639"/>
            <a:ext cx="4208793" cy="4122855"/>
            <a:chOff x="-444096" y="-90212"/>
            <a:chExt cx="4208793" cy="4122855"/>
          </a:xfrm>
        </p:grpSpPr>
        <p:sp>
          <p:nvSpPr>
            <p:cNvPr id="18" name="椭圆 17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 rot="10800000" flipV="1">
            <a:off x="820583" y="5243888"/>
            <a:ext cx="901700" cy="901700"/>
            <a:chOff x="7683500" y="3387873"/>
            <a:chExt cx="1079500" cy="1079500"/>
          </a:xfrm>
        </p:grpSpPr>
        <p:cxnSp>
          <p:nvCxnSpPr>
            <p:cNvPr id="26" name="直接连接符 25"/>
            <p:cNvCxnSpPr/>
            <p:nvPr/>
          </p:nvCxnSpPr>
          <p:spPr>
            <a:xfrm>
              <a:off x="7683500" y="4218485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矩形 8"/>
          <p:cNvSpPr/>
          <p:nvPr/>
        </p:nvSpPr>
        <p:spPr>
          <a:xfrm>
            <a:off x="681355" y="3068320"/>
            <a:ext cx="10875645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7200" b="1" u="sng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微软雅黑" panose="020B0503020204020204" pitchFamily="34" charset="-122"/>
              </a:rPr>
              <a:t>电</a:t>
            </a:r>
            <a:r>
              <a:rPr lang="en-US" altLang="zh-CN" sz="7200" b="1" u="sng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微软雅黑" panose="020B0503020204020204" pitchFamily="34" charset="-122"/>
              </a:rPr>
              <a:t>  </a:t>
            </a:r>
            <a:r>
              <a:rPr lang="zh-CN" altLang="en-US" sz="7200" b="1" u="sng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微软雅黑" panose="020B0503020204020204" pitchFamily="34" charset="-122"/>
              </a:rPr>
              <a:t>磁</a:t>
            </a:r>
            <a:r>
              <a:rPr lang="en-US" altLang="zh-CN" sz="7200" b="1" u="sng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微软雅黑" panose="020B0503020204020204" pitchFamily="34" charset="-122"/>
              </a:rPr>
              <a:t>  </a:t>
            </a:r>
            <a:r>
              <a:rPr lang="zh-CN" altLang="en-US" sz="7200" b="1" u="sng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微软雅黑" panose="020B0503020204020204" pitchFamily="34" charset="-122"/>
              </a:rPr>
              <a:t>感</a:t>
            </a:r>
            <a:r>
              <a:rPr lang="en-US" altLang="zh-CN" sz="7200" b="1" u="sng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微软雅黑" panose="020B0503020204020204" pitchFamily="34" charset="-122"/>
              </a:rPr>
              <a:t>  </a:t>
            </a:r>
            <a:r>
              <a:rPr lang="zh-CN" altLang="en-US" sz="7200" b="1" u="sng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微软雅黑" panose="020B0503020204020204" pitchFamily="34" charset="-122"/>
              </a:rPr>
              <a:t>应</a:t>
            </a:r>
            <a:endParaRPr lang="zh-CN" altLang="en-US" sz="7200" b="1" u="sng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1" name="文本框 30"/>
              <p:cNvSpPr txBox="1"/>
              <p:nvPr/>
            </p:nvSpPr>
            <p:spPr>
              <a:xfrm>
                <a:off x="836930" y="1800225"/>
                <a:ext cx="10518140" cy="4218940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1.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磁通量解读</a:t>
                </a:r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   (1)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概念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: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在磁感应强度为</a:t>
                </a:r>
                <a:r>
                  <a:rPr lang="en-US" altLang="zh-CN" sz="2800"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  <a:sym typeface="+mn-ea"/>
                  </a:rPr>
                  <a:t> </a:t>
                </a:r>
                <a:r>
                  <a:rPr lang="en-US" altLang="zh-CN" sz="2800" i="1"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  <a:sym typeface="+mn-ea"/>
                  </a:rPr>
                  <a:t>B</a:t>
                </a:r>
                <a:r>
                  <a:rPr lang="en-US" altLang="zh-CN" sz="2800"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  <a:sym typeface="+mn-ea"/>
                  </a:rPr>
                  <a:t> 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的匀强磁场中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与磁场方向垂直的面积</a:t>
                </a:r>
                <a:r>
                  <a:rPr lang="en-US" altLang="zh-CN" sz="2800" i="1"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  <a:sym typeface="+mn-ea"/>
                  </a:rPr>
                  <a:t> S</a:t>
                </a:r>
                <a:r>
                  <a:rPr lang="en-US" altLang="zh-CN" sz="2800"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  <a:sym typeface="+mn-ea"/>
                  </a:rPr>
                  <a:t> 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与</a:t>
                </a:r>
                <a:r>
                  <a:rPr lang="en-US" altLang="zh-CN" sz="2800"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  <a:sym typeface="+mn-ea"/>
                  </a:rPr>
                  <a:t> </a:t>
                </a:r>
                <a:r>
                  <a:rPr lang="en-US" altLang="zh-CN" sz="2800" i="1"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  <a:sym typeface="+mn-ea"/>
                  </a:rPr>
                  <a:t>B</a:t>
                </a:r>
                <a:r>
                  <a:rPr lang="en-US" altLang="zh-CN" sz="2800"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  <a:sym typeface="+mn-ea"/>
                  </a:rPr>
                  <a:t> 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的乘积。</a:t>
                </a:r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   (2)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公式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: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  <a:sym typeface="+mn-ea"/>
                      </a:rPr>
                      <m:t>𝛷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  <a:sym typeface="+mn-ea"/>
                      </a:rPr>
                      <m:t>=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  <a:sym typeface="+mn-ea"/>
                      </a:rPr>
                      <m:t>𝐵𝑆</m:t>
                    </m:r>
                  </m:oMath>
                </a14:m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。单位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:</a:t>
                </a:r>
                <a:r>
                  <a:rPr lang="en-US" altLang="zh-CN" sz="2800"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  <a:sym typeface="+mn-ea"/>
                  </a:rPr>
                  <a:t>1Wb=1T·m</a:t>
                </a:r>
                <a:r>
                  <a:rPr lang="en-US" altLang="zh-CN" sz="2800">
                    <a:latin typeface="Times New Roman" panose="02020603050405020304" charset="0"/>
                    <a:ea typeface="微软雅黑" panose="020B0503020204020204" pitchFamily="34" charset="-122"/>
                    <a:cs typeface="Times New Roman" panose="02020603050405020304" charset="0"/>
                    <a:sym typeface="+mn-ea"/>
                  </a:rPr>
                  <a:t>²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。</a:t>
                </a:r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   (3)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适用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:</a:t>
                </a:r>
                <a:r>
                  <a:rPr lang="en-US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①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匀强磁场。</a:t>
                </a:r>
                <a:r>
                  <a:rPr lang="en-US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②</a:t>
                </a:r>
                <a:r>
                  <a:rPr lang="en-US" altLang="en-US" sz="2800"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  <a:sym typeface="+mn-ea"/>
                  </a:rPr>
                  <a:t> </a:t>
                </a:r>
                <a:r>
                  <a:rPr lang="en-US" altLang="zh-CN" sz="2800" i="1"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  <a:sym typeface="+mn-ea"/>
                  </a:rPr>
                  <a:t>S</a:t>
                </a:r>
                <a:r>
                  <a:rPr lang="en-US" altLang="zh-CN" sz="2800"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  <a:sym typeface="+mn-ea"/>
                  </a:rPr>
                  <a:t> 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为垂直磁场的有效面积。</a:t>
                </a:r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   (4)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意义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:</a:t>
                </a:r>
                <a:r>
                  <a:rPr lang="en-US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①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磁通量可以理解为穿过某一面积的磁感线的条数。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   </a:t>
                </a:r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31" name="文本框 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6930" y="1800225"/>
                <a:ext cx="10518140" cy="4218940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2" name="文本框 31"/>
          <p:cNvSpPr txBox="1"/>
          <p:nvPr/>
        </p:nvSpPr>
        <p:spPr>
          <a:xfrm>
            <a:off x="836930" y="845820"/>
            <a:ext cx="4932045" cy="5480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</a:t>
            </a:r>
            <a:r>
              <a:rPr lang="zh-CN" alt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磁通量及变化量</a:t>
            </a:r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927735" y="1069340"/>
            <a:ext cx="10336530" cy="46120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②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同一线圈平面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当它跟磁场方向垂直时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磁通量最大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;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当它跟磁场方向平行时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磁通量为零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;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当正向穿过线圈平面的磁感线条数和反向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穿过的一样多时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磁通量为零。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2.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三种变化情况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(1)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磁场强弱不变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回路面积改变。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(2)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回路面积不变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磁场强弱改变。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(3)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回路面积和磁场强弱均发生改变。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784860" y="1918970"/>
            <a:ext cx="10607040" cy="38760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1.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电磁感应现象的定义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当穿过闭合导体回路的磁通量发生变化时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闭合导体回路中有感应电流产生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这种利用磁场产生电流的现象叫作电磁感应。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2.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产生感应电流的条件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(1)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条件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: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穿过闭合电路的磁通量发生变化。</a:t>
            </a:r>
            <a:endParaRPr lang="en-US" altLang="zh-CN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(2)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特例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: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闭合电路的一部分导体在磁场中做切割磁感线运动。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666115" y="946785"/>
            <a:ext cx="5666740" cy="5480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</a:t>
            </a:r>
            <a:r>
              <a:rPr lang="zh-CN" alt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电磁感应和产生条件</a:t>
            </a:r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784860" y="1061720"/>
            <a:ext cx="10646410" cy="44869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3.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电磁感应现象的实质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(1)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电磁感应的实质是产生感应电动势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如果回路闭合则产生感应电流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;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如果回路不闭合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则只有感应电动势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而无感应电流。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(2)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产生感应电动势的条件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: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无论回路是否闭合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只要穿过线圈平面的磁通量发生变化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线圈中就有感应电动势产生。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(3)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电磁感应中的能量转化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: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发生电磁感应现象时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机械能或其他形式的能转化为电能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该过程遵循能量守恒定律。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1" name="文本框 30"/>
              <p:cNvSpPr txBox="1"/>
              <p:nvPr/>
            </p:nvSpPr>
            <p:spPr>
              <a:xfrm>
                <a:off x="784860" y="1061720"/>
                <a:ext cx="10646410" cy="4486910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4.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判断电磁感应的流程</a:t>
                </a:r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1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确定研究的闭合回路。</a:t>
                </a:r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2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明确回路内的磁场分布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并确定该回路的磁通量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𝛷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。</m:t>
                    </m:r>
                  </m:oMath>
                </a14:m>
                <a:endParaRPr lang="en-US" altLang="zh-CN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</a:t>
                </a:r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31" name="文本框 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4860" y="1061720"/>
                <a:ext cx="10646410" cy="4486910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2885" y="3263900"/>
            <a:ext cx="8386445" cy="1890395"/>
          </a:xfrm>
          <a:prstGeom prst="rect">
            <a:avLst/>
          </a:prstGeom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583565" y="1160780"/>
            <a:ext cx="11080115" cy="38760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1.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主要内容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(1)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变化的磁场在周围空间产生电场。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(2)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变化的电场在周围空间产生磁场。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2.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推论</a:t>
            </a:r>
            <a:endParaRPr lang="en-US" altLang="zh-CN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(1)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均匀变化的磁场在周围空间产生稳定的电场。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(2)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周期性变化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振荡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的磁场在周围空间产生同频率的周期性变化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振荡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的电场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;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周期性变化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振荡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的电场周围也产生同频率周期性变化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振荡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的磁场。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429260" y="447675"/>
            <a:ext cx="5666740" cy="5480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</a:t>
            </a:r>
            <a:r>
              <a:rPr lang="zh-CN" alt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麦克斯韦电磁理论</a:t>
            </a:r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784860" y="447675"/>
            <a:ext cx="10646410" cy="613981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3.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电磁场</a:t>
            </a:r>
            <a:endParaRPr lang="en-US" altLang="zh-CN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变化的电场和变化的磁场总是相互联系的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形成一个不可分割的统一体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叫电磁场。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4.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电磁波</a:t>
            </a:r>
            <a:endParaRPr lang="en-US" altLang="zh-CN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电磁场由发生区域向远处传播就形成电磁波。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5.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电磁波的特点</a:t>
            </a:r>
            <a:endParaRPr lang="en-US" altLang="zh-CN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(1)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以光速传播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麦克斯韦理论预言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赫兹实验验证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en-US" altLang="zh-CN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(2)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具有能量。</a:t>
            </a:r>
            <a:endParaRPr lang="en-US" altLang="zh-CN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(3)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可以离开电荷而独立存在。</a:t>
            </a:r>
            <a:endParaRPr lang="en-US" altLang="zh-CN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(4)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不需要介质传播。</a:t>
            </a:r>
            <a:endParaRPr lang="en-US" altLang="zh-CN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(5)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能产生反射、折射、干涉、衍射等现象。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1" name="文本框 30"/>
              <p:cNvSpPr txBox="1"/>
              <p:nvPr/>
            </p:nvSpPr>
            <p:spPr>
              <a:xfrm>
                <a:off x="784860" y="1061720"/>
                <a:ext cx="10646410" cy="2901315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p>
                <a:pPr algn="just">
                  <a:lnSpc>
                    <a:spcPct val="20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6.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电磁波的周期、频率和波速</a:t>
                </a:r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20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          (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频率在这里有时候用希腊字母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𝜈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</m:t>
                    </m:r>
                  </m:oMath>
                </a14:m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来表示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)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。在真空中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en-US" altLang="zh-CN" sz="2800" i="1"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</a:rPr>
                  <a:t>c </a:t>
                </a:r>
                <a:r>
                  <a:rPr lang="en-US" altLang="zh-CN" sz="2800"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</a:rPr>
                  <a:t>= 3.0</a:t>
                </a:r>
                <a:r>
                  <a:rPr lang="en-US" altLang="en-US" sz="2800"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</a:rPr>
                  <a:t>×</a:t>
                </a:r>
                <a:r>
                  <a:rPr lang="en-US" altLang="zh-CN" sz="2800"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</a:rPr>
                  <a:t>10</a:t>
                </a:r>
                <a:r>
                  <a:rPr lang="en-US" altLang="zh-CN" sz="2800">
                    <a:latin typeface="Times New Roman" panose="02020603050405020304" charset="0"/>
                    <a:ea typeface="微软雅黑" panose="020B0503020204020204" pitchFamily="34" charset="-122"/>
                    <a:cs typeface="Times New Roman" panose="02020603050405020304" charset="0"/>
                  </a:rPr>
                  <a:t>⁸ </a:t>
                </a:r>
                <a:r>
                  <a:rPr lang="en-US" altLang="zh-CN" sz="2800"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</a:rPr>
                  <a:t>m/s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。</a:t>
                </a:r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31" name="文本框 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4860" y="1061720"/>
                <a:ext cx="10646410" cy="2901315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506" name="IM 1506"/>
          <p:cNvPicPr/>
          <p:nvPr/>
        </p:nvPicPr>
        <p:blipFill>
          <a:blip r:embed="rId2"/>
          <a:srcRect l="7469" r="6366" b="-19574"/>
          <a:stretch>
            <a:fillRect/>
          </a:stretch>
        </p:blipFill>
        <p:spPr>
          <a:xfrm>
            <a:off x="1764030" y="2143125"/>
            <a:ext cx="1583690" cy="779145"/>
          </a:xfrm>
          <a:prstGeom prst="rect">
            <a:avLst/>
          </a:prstGeom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32" name="文本框 31"/>
          <p:cNvSpPr txBox="1"/>
          <p:nvPr/>
        </p:nvSpPr>
        <p:spPr>
          <a:xfrm>
            <a:off x="718185" y="205105"/>
            <a:ext cx="5666740" cy="5480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</a:t>
            </a:r>
            <a:r>
              <a:rPr lang="zh-CN" alt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电磁学物理学史</a:t>
            </a:r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6425" y="918210"/>
            <a:ext cx="11057255" cy="5558155"/>
          </a:xfrm>
          <a:prstGeom prst="rect">
            <a:avLst/>
          </a:prstGeom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0" y="0"/>
            <a:ext cx="9015656" cy="5910196"/>
            <a:chOff x="0" y="0"/>
            <a:chExt cx="9015656" cy="5910196"/>
          </a:xfrm>
        </p:grpSpPr>
        <p:grpSp>
          <p:nvGrpSpPr>
            <p:cNvPr id="4" name="组合 3"/>
            <p:cNvGrpSpPr/>
            <p:nvPr/>
          </p:nvGrpSpPr>
          <p:grpSpPr>
            <a:xfrm>
              <a:off x="0" y="0"/>
              <a:ext cx="410444" cy="5910196"/>
              <a:chOff x="0" y="0"/>
              <a:chExt cx="410444" cy="5910196"/>
            </a:xfrm>
          </p:grpSpPr>
          <p:grpSp>
            <p:nvGrpSpPr>
              <p:cNvPr id="5" name="组合 4"/>
              <p:cNvGrpSpPr/>
              <p:nvPr/>
            </p:nvGrpSpPr>
            <p:grpSpPr>
              <a:xfrm>
                <a:off x="0" y="180000"/>
                <a:ext cx="180000" cy="5730196"/>
                <a:chOff x="0" y="180000"/>
                <a:chExt cx="180000" cy="5730196"/>
              </a:xfrm>
              <a:solidFill>
                <a:srgbClr val="887875"/>
              </a:solidFill>
            </p:grpSpPr>
            <p:sp>
              <p:nvSpPr>
                <p:cNvPr id="8" name="矩形 7"/>
                <p:cNvSpPr/>
                <p:nvPr/>
              </p:nvSpPr>
              <p:spPr>
                <a:xfrm rot="5400000">
                  <a:off x="-2685098" y="2865098"/>
                  <a:ext cx="555019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9" name="等腰三角形 8"/>
                <p:cNvSpPr/>
                <p:nvPr/>
              </p:nvSpPr>
              <p:spPr>
                <a:xfrm rot="10800000">
                  <a:off x="0" y="5730196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6" name="矩形 5"/>
              <p:cNvSpPr/>
              <p:nvPr/>
            </p:nvSpPr>
            <p:spPr>
              <a:xfrm rot="5400000">
                <a:off x="-1659557" y="1890000"/>
                <a:ext cx="3960000" cy="180000"/>
              </a:xfrm>
              <a:prstGeom prst="rect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7" name="等腰三角形 6"/>
              <p:cNvSpPr/>
              <p:nvPr/>
            </p:nvSpPr>
            <p:spPr>
              <a:xfrm rot="10800000">
                <a:off x="230444" y="3955600"/>
                <a:ext cx="180000" cy="180000"/>
              </a:xfrm>
              <a:prstGeom prst="triangle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0" y="0"/>
              <a:ext cx="9015656" cy="402315"/>
              <a:chOff x="0" y="0"/>
              <a:chExt cx="9015656" cy="402315"/>
            </a:xfrm>
          </p:grpSpPr>
          <p:grpSp>
            <p:nvGrpSpPr>
              <p:cNvPr id="11" name="组合 10"/>
              <p:cNvGrpSpPr/>
              <p:nvPr/>
            </p:nvGrpSpPr>
            <p:grpSpPr>
              <a:xfrm>
                <a:off x="0" y="0"/>
                <a:ext cx="9015656" cy="180000"/>
                <a:chOff x="0" y="0"/>
                <a:chExt cx="9015656" cy="180000"/>
              </a:xfrm>
              <a:solidFill>
                <a:srgbClr val="887875"/>
              </a:solidFill>
            </p:grpSpPr>
            <p:sp>
              <p:nvSpPr>
                <p:cNvPr id="15" name="矩形 14"/>
                <p:cNvSpPr/>
                <p:nvPr/>
              </p:nvSpPr>
              <p:spPr>
                <a:xfrm>
                  <a:off x="0" y="0"/>
                  <a:ext cx="883565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16" name="等腰三角形 15"/>
                <p:cNvSpPr/>
                <p:nvPr/>
              </p:nvSpPr>
              <p:spPr>
                <a:xfrm rot="5400000">
                  <a:off x="8835656" y="0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12" name="组合 11"/>
              <p:cNvGrpSpPr/>
              <p:nvPr/>
            </p:nvGrpSpPr>
            <p:grpSpPr>
              <a:xfrm>
                <a:off x="1" y="222315"/>
                <a:ext cx="7229328" cy="180000"/>
                <a:chOff x="0" y="170600"/>
                <a:chExt cx="7162213" cy="189400"/>
              </a:xfrm>
            </p:grpSpPr>
            <p:sp>
              <p:nvSpPr>
                <p:cNvPr id="13" name="等腰三角形 12"/>
                <p:cNvSpPr/>
                <p:nvPr/>
              </p:nvSpPr>
              <p:spPr>
                <a:xfrm rot="5400000">
                  <a:off x="6982213" y="170600"/>
                  <a:ext cx="180000" cy="180000"/>
                </a:xfrm>
                <a:prstGeom prst="triangle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14" name="矩形 13"/>
                <p:cNvSpPr/>
                <p:nvPr/>
              </p:nvSpPr>
              <p:spPr>
                <a:xfrm>
                  <a:off x="0" y="180000"/>
                  <a:ext cx="6984000" cy="180000"/>
                </a:xfrm>
                <a:prstGeom prst="rect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</p:grpSp>
      </p:grpSp>
      <p:grpSp>
        <p:nvGrpSpPr>
          <p:cNvPr id="18" name="组合 17"/>
          <p:cNvGrpSpPr/>
          <p:nvPr/>
        </p:nvGrpSpPr>
        <p:grpSpPr>
          <a:xfrm flipH="1" flipV="1">
            <a:off x="3206959" y="1000502"/>
            <a:ext cx="9015656" cy="5910196"/>
            <a:chOff x="0" y="0"/>
            <a:chExt cx="9015656" cy="5910196"/>
          </a:xfrm>
        </p:grpSpPr>
        <p:grpSp>
          <p:nvGrpSpPr>
            <p:cNvPr id="19" name="组合 18"/>
            <p:cNvGrpSpPr/>
            <p:nvPr/>
          </p:nvGrpSpPr>
          <p:grpSpPr>
            <a:xfrm>
              <a:off x="0" y="0"/>
              <a:ext cx="410444" cy="5910196"/>
              <a:chOff x="0" y="0"/>
              <a:chExt cx="410444" cy="5910196"/>
            </a:xfrm>
          </p:grpSpPr>
          <p:grpSp>
            <p:nvGrpSpPr>
              <p:cNvPr id="27" name="组合 26"/>
              <p:cNvGrpSpPr/>
              <p:nvPr/>
            </p:nvGrpSpPr>
            <p:grpSpPr>
              <a:xfrm>
                <a:off x="0" y="180000"/>
                <a:ext cx="180000" cy="5730196"/>
                <a:chOff x="0" y="180000"/>
                <a:chExt cx="180000" cy="5730196"/>
              </a:xfrm>
              <a:solidFill>
                <a:srgbClr val="887875"/>
              </a:solidFill>
            </p:grpSpPr>
            <p:sp>
              <p:nvSpPr>
                <p:cNvPr id="30" name="矩形 29"/>
                <p:cNvSpPr/>
                <p:nvPr/>
              </p:nvSpPr>
              <p:spPr>
                <a:xfrm rot="5400000">
                  <a:off x="-2685098" y="2865098"/>
                  <a:ext cx="555019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31" name="等腰三角形 30"/>
                <p:cNvSpPr/>
                <p:nvPr/>
              </p:nvSpPr>
              <p:spPr>
                <a:xfrm rot="10800000">
                  <a:off x="0" y="5730196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28" name="矩形 27"/>
              <p:cNvSpPr/>
              <p:nvPr/>
            </p:nvSpPr>
            <p:spPr>
              <a:xfrm rot="5400000">
                <a:off x="-1659557" y="1890000"/>
                <a:ext cx="3960000" cy="180000"/>
              </a:xfrm>
              <a:prstGeom prst="rect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9" name="等腰三角形 28"/>
              <p:cNvSpPr/>
              <p:nvPr/>
            </p:nvSpPr>
            <p:spPr>
              <a:xfrm rot="10800000">
                <a:off x="230444" y="3955600"/>
                <a:ext cx="180000" cy="180000"/>
              </a:xfrm>
              <a:prstGeom prst="triangle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0" y="0"/>
              <a:ext cx="9015656" cy="402315"/>
              <a:chOff x="0" y="0"/>
              <a:chExt cx="9015656" cy="402315"/>
            </a:xfrm>
          </p:grpSpPr>
          <p:grpSp>
            <p:nvGrpSpPr>
              <p:cNvPr id="21" name="组合 20"/>
              <p:cNvGrpSpPr/>
              <p:nvPr/>
            </p:nvGrpSpPr>
            <p:grpSpPr>
              <a:xfrm>
                <a:off x="0" y="0"/>
                <a:ext cx="9015656" cy="180000"/>
                <a:chOff x="0" y="0"/>
                <a:chExt cx="9015656" cy="180000"/>
              </a:xfrm>
              <a:solidFill>
                <a:srgbClr val="887875"/>
              </a:solidFill>
            </p:grpSpPr>
            <p:sp>
              <p:nvSpPr>
                <p:cNvPr id="25" name="矩形 24"/>
                <p:cNvSpPr/>
                <p:nvPr/>
              </p:nvSpPr>
              <p:spPr>
                <a:xfrm>
                  <a:off x="0" y="0"/>
                  <a:ext cx="883565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6" name="等腰三角形 25"/>
                <p:cNvSpPr/>
                <p:nvPr/>
              </p:nvSpPr>
              <p:spPr>
                <a:xfrm rot="5400000">
                  <a:off x="8835656" y="0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22" name="组合 21"/>
              <p:cNvGrpSpPr/>
              <p:nvPr/>
            </p:nvGrpSpPr>
            <p:grpSpPr>
              <a:xfrm>
                <a:off x="1" y="222315"/>
                <a:ext cx="7229328" cy="180000"/>
                <a:chOff x="0" y="170600"/>
                <a:chExt cx="7162213" cy="189400"/>
              </a:xfrm>
            </p:grpSpPr>
            <p:sp>
              <p:nvSpPr>
                <p:cNvPr id="23" name="等腰三角形 22"/>
                <p:cNvSpPr/>
                <p:nvPr/>
              </p:nvSpPr>
              <p:spPr>
                <a:xfrm rot="5400000">
                  <a:off x="6982213" y="170600"/>
                  <a:ext cx="180000" cy="180000"/>
                </a:xfrm>
                <a:prstGeom prst="triangle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4" name="矩形 23"/>
                <p:cNvSpPr/>
                <p:nvPr/>
              </p:nvSpPr>
              <p:spPr>
                <a:xfrm>
                  <a:off x="0" y="180000"/>
                  <a:ext cx="6984000" cy="180000"/>
                </a:xfrm>
                <a:prstGeom prst="rect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</p:grpSp>
      </p:grpSp>
      <p:sp>
        <p:nvSpPr>
          <p:cNvPr id="32" name="椭圆 31"/>
          <p:cNvSpPr/>
          <p:nvPr/>
        </p:nvSpPr>
        <p:spPr>
          <a:xfrm rot="5400000">
            <a:off x="10151550" y="1472283"/>
            <a:ext cx="1046750" cy="1015434"/>
          </a:xfrm>
          <a:prstGeom prst="ellipse">
            <a:avLst/>
          </a:prstGeom>
          <a:pattFill prst="dkDnDiag">
            <a:fgClr>
              <a:srgbClr val="F9E2BD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3" name="椭圆 32"/>
          <p:cNvSpPr/>
          <p:nvPr/>
        </p:nvSpPr>
        <p:spPr>
          <a:xfrm rot="5400000">
            <a:off x="9400214" y="459170"/>
            <a:ext cx="712534" cy="670786"/>
          </a:xfrm>
          <a:prstGeom prst="ellipse">
            <a:avLst/>
          </a:prstGeom>
          <a:pattFill prst="dkDnDiag">
            <a:fgClr>
              <a:srgbClr val="D4E8E8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57020" y="2265680"/>
            <a:ext cx="926528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7200">
                <a:ln w="22225">
                  <a:solidFill>
                    <a:srgbClr val="E81818"/>
                  </a:solidFill>
                  <a:prstDash val="solid"/>
                </a:ln>
                <a:solidFill>
                  <a:srgbClr val="E8181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必</a:t>
            </a:r>
            <a:r>
              <a:rPr lang="en-US" altLang="zh-CN" sz="7200">
                <a:ln w="22225">
                  <a:solidFill>
                    <a:srgbClr val="E81818"/>
                  </a:solidFill>
                  <a:prstDash val="solid"/>
                </a:ln>
                <a:solidFill>
                  <a:srgbClr val="E8181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  </a:t>
            </a:r>
            <a:r>
              <a:rPr lang="zh-CN" altLang="en-US" sz="7200">
                <a:ln w="22225">
                  <a:solidFill>
                    <a:srgbClr val="E81818"/>
                  </a:solidFill>
                  <a:prstDash val="solid"/>
                </a:ln>
                <a:solidFill>
                  <a:srgbClr val="E8181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修</a:t>
            </a:r>
            <a:r>
              <a:rPr lang="en-US" altLang="zh-CN" sz="7200">
                <a:ln w="22225">
                  <a:solidFill>
                    <a:srgbClr val="E81818"/>
                  </a:solidFill>
                  <a:prstDash val="solid"/>
                </a:ln>
                <a:solidFill>
                  <a:srgbClr val="E8181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  3</a:t>
            </a:r>
            <a:endParaRPr lang="en-US" altLang="zh-CN" sz="7200">
              <a:ln w="22225">
                <a:solidFill>
                  <a:srgbClr val="E81818"/>
                </a:solidFill>
                <a:prstDash val="solid"/>
              </a:ln>
              <a:solidFill>
                <a:srgbClr val="E8181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462280" y="4090670"/>
            <a:ext cx="1127379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4800" b="1">
                <a:solidFill>
                  <a:srgbClr val="F38417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三、电磁感应与电磁波初步</a:t>
            </a:r>
            <a:endParaRPr lang="zh-CN" altLang="en-US" sz="4800" b="1">
              <a:solidFill>
                <a:srgbClr val="F38417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t="3758"/>
          <a:stretch>
            <a:fillRect/>
          </a:stretch>
        </p:blipFill>
        <p:spPr>
          <a:xfrm>
            <a:off x="288925" y="2244090"/>
            <a:ext cx="11614785" cy="2341880"/>
          </a:xfrm>
          <a:prstGeom prst="rect">
            <a:avLst/>
          </a:prstGeom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t="818"/>
          <a:stretch>
            <a:fillRect/>
          </a:stretch>
        </p:blipFill>
        <p:spPr>
          <a:xfrm>
            <a:off x="280670" y="1238885"/>
            <a:ext cx="11584305" cy="4309745"/>
          </a:xfrm>
          <a:prstGeom prst="rect">
            <a:avLst/>
          </a:prstGeom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rcRect t="1844"/>
          <a:stretch>
            <a:fillRect/>
          </a:stretch>
        </p:blipFill>
        <p:spPr>
          <a:xfrm>
            <a:off x="368300" y="1744980"/>
            <a:ext cx="11496675" cy="3075305"/>
          </a:xfrm>
          <a:prstGeom prst="rect">
            <a:avLst/>
          </a:prstGeom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 flipV="1">
            <a:off x="10803253" y="432348"/>
            <a:ext cx="901700" cy="901700"/>
            <a:chOff x="7683500" y="3387873"/>
            <a:chExt cx="1079500" cy="1079500"/>
          </a:xfrm>
        </p:grpSpPr>
        <p:cxnSp>
          <p:nvCxnSpPr>
            <p:cNvPr id="12" name="直接连接符 11"/>
            <p:cNvCxnSpPr/>
            <p:nvPr/>
          </p:nvCxnSpPr>
          <p:spPr>
            <a:xfrm>
              <a:off x="7683500" y="4218485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组合 15"/>
          <p:cNvGrpSpPr/>
          <p:nvPr/>
        </p:nvGrpSpPr>
        <p:grpSpPr>
          <a:xfrm>
            <a:off x="-583832" y="-470319"/>
            <a:ext cx="4208793" cy="4122855"/>
            <a:chOff x="-444096" y="-90212"/>
            <a:chExt cx="4208793" cy="4122855"/>
          </a:xfrm>
        </p:grpSpPr>
        <p:sp>
          <p:nvSpPr>
            <p:cNvPr id="2" name="椭圆 1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" name="椭圆 2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 rot="10256978">
            <a:off x="8732310" y="3516639"/>
            <a:ext cx="4208793" cy="4122855"/>
            <a:chOff x="-444096" y="-90212"/>
            <a:chExt cx="4208793" cy="4122855"/>
          </a:xfrm>
        </p:grpSpPr>
        <p:sp>
          <p:nvSpPr>
            <p:cNvPr id="18" name="椭圆 17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 rot="10800000" flipV="1">
            <a:off x="410373" y="5683308"/>
            <a:ext cx="901700" cy="901700"/>
            <a:chOff x="7683500" y="3387873"/>
            <a:chExt cx="1079500" cy="1079500"/>
          </a:xfrm>
        </p:grpSpPr>
        <p:cxnSp>
          <p:nvCxnSpPr>
            <p:cNvPr id="26" name="直接连接符 25"/>
            <p:cNvCxnSpPr/>
            <p:nvPr/>
          </p:nvCxnSpPr>
          <p:spPr>
            <a:xfrm>
              <a:off x="7683500" y="4218485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文本框 10"/>
          <p:cNvSpPr txBox="1"/>
          <p:nvPr/>
        </p:nvSpPr>
        <p:spPr>
          <a:xfrm>
            <a:off x="659765" y="942975"/>
            <a:ext cx="109721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2026 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学考金典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·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广西普通高中学业水平考试训练指导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·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物理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课件</a:t>
            </a:r>
            <a:endParaRPr lang="zh-CN" altLang="en-US" sz="28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30" name="图片 29" descr="阴影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66340" y="2287270"/>
            <a:ext cx="7280910" cy="339598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045460" y="2883535"/>
            <a:ext cx="6190615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9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微软雅黑" panose="020B0503020204020204" pitchFamily="34" charset="-122"/>
              </a:rPr>
              <a:t>本课结束</a:t>
            </a:r>
            <a:endParaRPr lang="zh-CN" altLang="en-US" sz="9600" b="1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0" y="0"/>
            <a:ext cx="9015656" cy="5910196"/>
            <a:chOff x="0" y="0"/>
            <a:chExt cx="9015656" cy="5910196"/>
          </a:xfrm>
        </p:grpSpPr>
        <p:grpSp>
          <p:nvGrpSpPr>
            <p:cNvPr id="4" name="组合 3"/>
            <p:cNvGrpSpPr/>
            <p:nvPr/>
          </p:nvGrpSpPr>
          <p:grpSpPr>
            <a:xfrm>
              <a:off x="0" y="0"/>
              <a:ext cx="410444" cy="5910196"/>
              <a:chOff x="0" y="0"/>
              <a:chExt cx="410444" cy="5910196"/>
            </a:xfrm>
          </p:grpSpPr>
          <p:grpSp>
            <p:nvGrpSpPr>
              <p:cNvPr id="5" name="组合 4"/>
              <p:cNvGrpSpPr/>
              <p:nvPr/>
            </p:nvGrpSpPr>
            <p:grpSpPr>
              <a:xfrm>
                <a:off x="0" y="180000"/>
                <a:ext cx="180000" cy="5730196"/>
                <a:chOff x="0" y="180000"/>
                <a:chExt cx="180000" cy="5730196"/>
              </a:xfrm>
              <a:solidFill>
                <a:srgbClr val="887875"/>
              </a:solidFill>
            </p:grpSpPr>
            <p:sp>
              <p:nvSpPr>
                <p:cNvPr id="8" name="矩形 7"/>
                <p:cNvSpPr/>
                <p:nvPr/>
              </p:nvSpPr>
              <p:spPr>
                <a:xfrm rot="5400000">
                  <a:off x="-2685098" y="2865098"/>
                  <a:ext cx="555019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9" name="等腰三角形 8"/>
                <p:cNvSpPr/>
                <p:nvPr/>
              </p:nvSpPr>
              <p:spPr>
                <a:xfrm rot="10800000">
                  <a:off x="0" y="5730196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6" name="矩形 5"/>
              <p:cNvSpPr/>
              <p:nvPr/>
            </p:nvSpPr>
            <p:spPr>
              <a:xfrm rot="5400000">
                <a:off x="-1659557" y="1890000"/>
                <a:ext cx="3960000" cy="180000"/>
              </a:xfrm>
              <a:prstGeom prst="rect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7" name="等腰三角形 6"/>
              <p:cNvSpPr/>
              <p:nvPr/>
            </p:nvSpPr>
            <p:spPr>
              <a:xfrm rot="10800000">
                <a:off x="230444" y="3955600"/>
                <a:ext cx="180000" cy="180000"/>
              </a:xfrm>
              <a:prstGeom prst="triangle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0" y="0"/>
              <a:ext cx="9015656" cy="402315"/>
              <a:chOff x="0" y="0"/>
              <a:chExt cx="9015656" cy="402315"/>
            </a:xfrm>
          </p:grpSpPr>
          <p:grpSp>
            <p:nvGrpSpPr>
              <p:cNvPr id="11" name="组合 10"/>
              <p:cNvGrpSpPr/>
              <p:nvPr/>
            </p:nvGrpSpPr>
            <p:grpSpPr>
              <a:xfrm>
                <a:off x="0" y="0"/>
                <a:ext cx="9015656" cy="180000"/>
                <a:chOff x="0" y="0"/>
                <a:chExt cx="9015656" cy="180000"/>
              </a:xfrm>
              <a:solidFill>
                <a:srgbClr val="887875"/>
              </a:solidFill>
            </p:grpSpPr>
            <p:sp>
              <p:nvSpPr>
                <p:cNvPr id="15" name="矩形 14"/>
                <p:cNvSpPr/>
                <p:nvPr/>
              </p:nvSpPr>
              <p:spPr>
                <a:xfrm>
                  <a:off x="0" y="0"/>
                  <a:ext cx="883565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16" name="等腰三角形 15"/>
                <p:cNvSpPr/>
                <p:nvPr/>
              </p:nvSpPr>
              <p:spPr>
                <a:xfrm rot="5400000">
                  <a:off x="8835656" y="0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12" name="组合 11"/>
              <p:cNvGrpSpPr/>
              <p:nvPr/>
            </p:nvGrpSpPr>
            <p:grpSpPr>
              <a:xfrm>
                <a:off x="1" y="222315"/>
                <a:ext cx="7229328" cy="180000"/>
                <a:chOff x="0" y="170600"/>
                <a:chExt cx="7162213" cy="189400"/>
              </a:xfrm>
            </p:grpSpPr>
            <p:sp>
              <p:nvSpPr>
                <p:cNvPr id="13" name="等腰三角形 12"/>
                <p:cNvSpPr/>
                <p:nvPr/>
              </p:nvSpPr>
              <p:spPr>
                <a:xfrm rot="5400000">
                  <a:off x="6982213" y="170600"/>
                  <a:ext cx="180000" cy="180000"/>
                </a:xfrm>
                <a:prstGeom prst="triangle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14" name="矩形 13"/>
                <p:cNvSpPr/>
                <p:nvPr/>
              </p:nvSpPr>
              <p:spPr>
                <a:xfrm>
                  <a:off x="0" y="180000"/>
                  <a:ext cx="6984000" cy="180000"/>
                </a:xfrm>
                <a:prstGeom prst="rect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</p:grpSp>
      </p:grpSp>
      <p:grpSp>
        <p:nvGrpSpPr>
          <p:cNvPr id="18" name="组合 17"/>
          <p:cNvGrpSpPr/>
          <p:nvPr/>
        </p:nvGrpSpPr>
        <p:grpSpPr>
          <a:xfrm flipH="1" flipV="1">
            <a:off x="3206959" y="1000502"/>
            <a:ext cx="9015656" cy="5910196"/>
            <a:chOff x="0" y="0"/>
            <a:chExt cx="9015656" cy="5910196"/>
          </a:xfrm>
        </p:grpSpPr>
        <p:grpSp>
          <p:nvGrpSpPr>
            <p:cNvPr id="19" name="组合 18"/>
            <p:cNvGrpSpPr/>
            <p:nvPr/>
          </p:nvGrpSpPr>
          <p:grpSpPr>
            <a:xfrm>
              <a:off x="0" y="0"/>
              <a:ext cx="410444" cy="5910196"/>
              <a:chOff x="0" y="0"/>
              <a:chExt cx="410444" cy="5910196"/>
            </a:xfrm>
          </p:grpSpPr>
          <p:grpSp>
            <p:nvGrpSpPr>
              <p:cNvPr id="27" name="组合 26"/>
              <p:cNvGrpSpPr/>
              <p:nvPr/>
            </p:nvGrpSpPr>
            <p:grpSpPr>
              <a:xfrm>
                <a:off x="0" y="180000"/>
                <a:ext cx="180000" cy="5730196"/>
                <a:chOff x="0" y="180000"/>
                <a:chExt cx="180000" cy="5730196"/>
              </a:xfrm>
              <a:solidFill>
                <a:srgbClr val="887875"/>
              </a:solidFill>
            </p:grpSpPr>
            <p:sp>
              <p:nvSpPr>
                <p:cNvPr id="30" name="矩形 29"/>
                <p:cNvSpPr/>
                <p:nvPr/>
              </p:nvSpPr>
              <p:spPr>
                <a:xfrm rot="5400000">
                  <a:off x="-2685098" y="2865098"/>
                  <a:ext cx="555019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31" name="等腰三角形 30"/>
                <p:cNvSpPr/>
                <p:nvPr/>
              </p:nvSpPr>
              <p:spPr>
                <a:xfrm rot="10800000">
                  <a:off x="0" y="5730196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28" name="矩形 27"/>
              <p:cNvSpPr/>
              <p:nvPr/>
            </p:nvSpPr>
            <p:spPr>
              <a:xfrm rot="5400000">
                <a:off x="-1659557" y="1890000"/>
                <a:ext cx="3960000" cy="180000"/>
              </a:xfrm>
              <a:prstGeom prst="rect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9" name="等腰三角形 28"/>
              <p:cNvSpPr/>
              <p:nvPr/>
            </p:nvSpPr>
            <p:spPr>
              <a:xfrm rot="10800000">
                <a:off x="230444" y="3955600"/>
                <a:ext cx="180000" cy="180000"/>
              </a:xfrm>
              <a:prstGeom prst="triangle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0" y="0"/>
              <a:ext cx="9015656" cy="402315"/>
              <a:chOff x="0" y="0"/>
              <a:chExt cx="9015656" cy="402315"/>
            </a:xfrm>
          </p:grpSpPr>
          <p:grpSp>
            <p:nvGrpSpPr>
              <p:cNvPr id="21" name="组合 20"/>
              <p:cNvGrpSpPr/>
              <p:nvPr/>
            </p:nvGrpSpPr>
            <p:grpSpPr>
              <a:xfrm>
                <a:off x="0" y="0"/>
                <a:ext cx="9015656" cy="180000"/>
                <a:chOff x="0" y="0"/>
                <a:chExt cx="9015656" cy="180000"/>
              </a:xfrm>
              <a:solidFill>
                <a:srgbClr val="887875"/>
              </a:solidFill>
            </p:grpSpPr>
            <p:sp>
              <p:nvSpPr>
                <p:cNvPr id="25" name="矩形 24"/>
                <p:cNvSpPr/>
                <p:nvPr/>
              </p:nvSpPr>
              <p:spPr>
                <a:xfrm>
                  <a:off x="0" y="0"/>
                  <a:ext cx="883565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6" name="等腰三角形 25"/>
                <p:cNvSpPr/>
                <p:nvPr/>
              </p:nvSpPr>
              <p:spPr>
                <a:xfrm rot="5400000">
                  <a:off x="8835656" y="0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22" name="组合 21"/>
              <p:cNvGrpSpPr/>
              <p:nvPr/>
            </p:nvGrpSpPr>
            <p:grpSpPr>
              <a:xfrm>
                <a:off x="1" y="222315"/>
                <a:ext cx="7229328" cy="180000"/>
                <a:chOff x="0" y="170600"/>
                <a:chExt cx="7162213" cy="189400"/>
              </a:xfrm>
            </p:grpSpPr>
            <p:sp>
              <p:nvSpPr>
                <p:cNvPr id="23" name="等腰三角形 22"/>
                <p:cNvSpPr/>
                <p:nvPr/>
              </p:nvSpPr>
              <p:spPr>
                <a:xfrm rot="5400000">
                  <a:off x="6982213" y="170600"/>
                  <a:ext cx="180000" cy="180000"/>
                </a:xfrm>
                <a:prstGeom prst="triangle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4" name="矩形 23"/>
                <p:cNvSpPr/>
                <p:nvPr/>
              </p:nvSpPr>
              <p:spPr>
                <a:xfrm>
                  <a:off x="0" y="180000"/>
                  <a:ext cx="6984000" cy="180000"/>
                </a:xfrm>
                <a:prstGeom prst="rect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</p:grpSp>
      </p:grpSp>
      <p:sp>
        <p:nvSpPr>
          <p:cNvPr id="32" name="椭圆 31"/>
          <p:cNvSpPr/>
          <p:nvPr/>
        </p:nvSpPr>
        <p:spPr>
          <a:xfrm rot="5400000">
            <a:off x="10151550" y="1472283"/>
            <a:ext cx="1046750" cy="1015434"/>
          </a:xfrm>
          <a:prstGeom prst="ellipse">
            <a:avLst/>
          </a:prstGeom>
          <a:pattFill prst="dkDnDiag">
            <a:fgClr>
              <a:srgbClr val="F9E2BD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3" name="椭圆 32"/>
          <p:cNvSpPr/>
          <p:nvPr/>
        </p:nvSpPr>
        <p:spPr>
          <a:xfrm rot="5400000">
            <a:off x="9400214" y="459170"/>
            <a:ext cx="712534" cy="670786"/>
          </a:xfrm>
          <a:prstGeom prst="ellipse">
            <a:avLst/>
          </a:prstGeom>
          <a:pattFill prst="dkDnDiag">
            <a:fgClr>
              <a:srgbClr val="D4E8E8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" name="矩形 5"/>
          <p:cNvSpPr/>
          <p:nvPr/>
        </p:nvSpPr>
        <p:spPr>
          <a:xfrm>
            <a:off x="1484630" y="1183005"/>
            <a:ext cx="9378950" cy="4817745"/>
          </a:xfrm>
          <a:custGeom>
            <a:avLst/>
            <a:gdLst>
              <a:gd name="connsiteX0" fmla="*/ 0 w 11753845"/>
              <a:gd name="connsiteY0" fmla="*/ 0 h 6381750"/>
              <a:gd name="connsiteX1" fmla="*/ 11753845 w 11753845"/>
              <a:gd name="connsiteY1" fmla="*/ 0 h 6381750"/>
              <a:gd name="connsiteX2" fmla="*/ 11753845 w 11753845"/>
              <a:gd name="connsiteY2" fmla="*/ 6381750 h 6381750"/>
              <a:gd name="connsiteX3" fmla="*/ 0 w 11753845"/>
              <a:gd name="connsiteY3" fmla="*/ 6381750 h 6381750"/>
              <a:gd name="connsiteX4" fmla="*/ 0 w 11753845"/>
              <a:gd name="connsiteY4" fmla="*/ 0 h 6381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753845" h="6381750" fill="none" extrusionOk="0">
                <a:moveTo>
                  <a:pt x="0" y="0"/>
                </a:moveTo>
                <a:cubicBezTo>
                  <a:pt x="3183110" y="-104054"/>
                  <a:pt x="8258642" y="-119396"/>
                  <a:pt x="11753845" y="0"/>
                </a:cubicBezTo>
                <a:cubicBezTo>
                  <a:pt x="11725960" y="2662940"/>
                  <a:pt x="11587146" y="3497919"/>
                  <a:pt x="11753845" y="6381750"/>
                </a:cubicBezTo>
                <a:cubicBezTo>
                  <a:pt x="10179394" y="6524103"/>
                  <a:pt x="5192149" y="6412549"/>
                  <a:pt x="0" y="6381750"/>
                </a:cubicBezTo>
                <a:cubicBezTo>
                  <a:pt x="-79383" y="4311867"/>
                  <a:pt x="134796" y="2744656"/>
                  <a:pt x="0" y="0"/>
                </a:cubicBezTo>
                <a:close/>
              </a:path>
              <a:path w="11753845" h="6381750" stroke="0" extrusionOk="0">
                <a:moveTo>
                  <a:pt x="0" y="0"/>
                </a:moveTo>
                <a:cubicBezTo>
                  <a:pt x="2957728" y="132734"/>
                  <a:pt x="7515203" y="-84803"/>
                  <a:pt x="11753845" y="0"/>
                </a:cubicBezTo>
                <a:cubicBezTo>
                  <a:pt x="11585469" y="1605334"/>
                  <a:pt x="11788918" y="5258562"/>
                  <a:pt x="11753845" y="6381750"/>
                </a:cubicBezTo>
                <a:cubicBezTo>
                  <a:pt x="10174487" y="6442052"/>
                  <a:pt x="2921945" y="6236068"/>
                  <a:pt x="0" y="6381750"/>
                </a:cubicBezTo>
                <a:cubicBezTo>
                  <a:pt x="-80667" y="3260684"/>
                  <a:pt x="-56701" y="3069181"/>
                  <a:pt x="0" y="0"/>
                </a:cubicBezTo>
                <a:close/>
              </a:path>
            </a:pathLst>
          </a:custGeom>
          <a:solidFill>
            <a:srgbClr val="F4C57A"/>
          </a:solidFill>
          <a:ln w="28575">
            <a:solidFill>
              <a:srgbClr val="88787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rgbClr val="F4C57A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048250" y="1583055"/>
            <a:ext cx="212661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3600" b="1">
                <a:sym typeface="+mn-ea"/>
              </a:rPr>
              <a:t>版权声明</a:t>
            </a:r>
            <a:endParaRPr lang="zh-CN" altLang="en-US" sz="3600" b="1">
              <a:solidFill>
                <a:srgbClr val="0091DC"/>
              </a:solidFill>
              <a:sym typeface="+mn-ea"/>
            </a:endParaRPr>
          </a:p>
        </p:txBody>
      </p:sp>
      <p:pic>
        <p:nvPicPr>
          <p:cNvPr id="36" name="图片 35" descr="形状, 箭头&#10;&#10;描述已自动生成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631" b="54817"/>
          <a:stretch>
            <a:fillRect/>
          </a:stretch>
        </p:blipFill>
        <p:spPr>
          <a:xfrm rot="20311036">
            <a:off x="708660" y="118110"/>
            <a:ext cx="2614295" cy="2038350"/>
          </a:xfrm>
          <a:custGeom>
            <a:avLst/>
            <a:gdLst>
              <a:gd name="connsiteX0" fmla="*/ 197951 w 2213875"/>
              <a:gd name="connsiteY0" fmla="*/ 0 h 1603841"/>
              <a:gd name="connsiteX1" fmla="*/ 2213875 w 2213875"/>
              <a:gd name="connsiteY1" fmla="*/ 352860 h 1603841"/>
              <a:gd name="connsiteX2" fmla="*/ 1994909 w 2213875"/>
              <a:gd name="connsiteY2" fmla="*/ 1603841 h 1603841"/>
              <a:gd name="connsiteX3" fmla="*/ 0 w 2213875"/>
              <a:gd name="connsiteY3" fmla="*/ 1254660 h 1603841"/>
              <a:gd name="connsiteX4" fmla="*/ 0 w 2213875"/>
              <a:gd name="connsiteY4" fmla="*/ 0 h 16038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13875" h="1603841">
                <a:moveTo>
                  <a:pt x="197951" y="0"/>
                </a:moveTo>
                <a:lnTo>
                  <a:pt x="2213875" y="352860"/>
                </a:lnTo>
                <a:lnTo>
                  <a:pt x="1994909" y="1603841"/>
                </a:lnTo>
                <a:lnTo>
                  <a:pt x="0" y="125466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38" name="图片 37" descr="形状, 箭头&#10;&#10;描述已自动生成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18" t="45795"/>
          <a:stretch>
            <a:fillRect/>
          </a:stretch>
        </p:blipFill>
        <p:spPr>
          <a:xfrm rot="273568">
            <a:off x="8487158" y="4904369"/>
            <a:ext cx="3161167" cy="2202946"/>
          </a:xfrm>
          <a:custGeom>
            <a:avLst/>
            <a:gdLst>
              <a:gd name="connsiteX0" fmla="*/ 0 w 2761006"/>
              <a:gd name="connsiteY0" fmla="*/ 467642 h 1924083"/>
              <a:gd name="connsiteX1" fmla="*/ 2761006 w 2761006"/>
              <a:gd name="connsiteY1" fmla="*/ 0 h 1924083"/>
              <a:gd name="connsiteX2" fmla="*/ 2761006 w 2761006"/>
              <a:gd name="connsiteY2" fmla="*/ 1700275 h 1924083"/>
              <a:gd name="connsiteX3" fmla="*/ 1439627 w 2761006"/>
              <a:gd name="connsiteY3" fmla="*/ 1924083 h 1924083"/>
              <a:gd name="connsiteX4" fmla="*/ 246683 w 2761006"/>
              <a:gd name="connsiteY4" fmla="*/ 1924083 h 1924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61006" h="1924083">
                <a:moveTo>
                  <a:pt x="0" y="467642"/>
                </a:moveTo>
                <a:lnTo>
                  <a:pt x="2761006" y="0"/>
                </a:lnTo>
                <a:lnTo>
                  <a:pt x="2761006" y="1700275"/>
                </a:lnTo>
                <a:lnTo>
                  <a:pt x="1439627" y="1924083"/>
                </a:lnTo>
                <a:lnTo>
                  <a:pt x="246683" y="1924083"/>
                </a:lnTo>
                <a:close/>
              </a:path>
            </a:pathLst>
          </a:custGeom>
        </p:spPr>
      </p:pic>
      <p:sp>
        <p:nvSpPr>
          <p:cNvPr id="41" name="文本框 40"/>
          <p:cNvSpPr txBox="1"/>
          <p:nvPr/>
        </p:nvSpPr>
        <p:spPr>
          <a:xfrm>
            <a:off x="1834515" y="2503170"/>
            <a:ext cx="8552815" cy="29933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本课件仅限于教师教学使用，课件的所有权和著作权归广西接班人教育科技有限公司所有。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任何单位或者个人未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经书面许可，不得出于商业性目的复制、转载、摘编、改编或以其他方式使用产品封面设计、版式设计、内文内容、商业标识等。任何人不得以非法形式销售或者传播，违者必究。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/>
            <a:endParaRPr lang="zh-CN" altLang="en-US" sz="2800" b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4069643" y="-298125"/>
            <a:ext cx="4052713" cy="77251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9600" dirty="0">
                <a:solidFill>
                  <a:schemeClr val="tx1">
                    <a:lumMod val="95000"/>
                    <a:lumOff val="5000"/>
                    <a:alpha val="7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</a:t>
            </a:r>
            <a:endParaRPr lang="en-US" altLang="zh-CN" sz="49600" dirty="0">
              <a:solidFill>
                <a:schemeClr val="tx1">
                  <a:lumMod val="95000"/>
                  <a:lumOff val="5000"/>
                  <a:alpha val="7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 flipV="1">
            <a:off x="10019028" y="735878"/>
            <a:ext cx="901700" cy="901700"/>
            <a:chOff x="7683500" y="3387873"/>
            <a:chExt cx="1079500" cy="1079500"/>
          </a:xfrm>
        </p:grpSpPr>
        <p:cxnSp>
          <p:nvCxnSpPr>
            <p:cNvPr id="12" name="直接连接符 11"/>
            <p:cNvCxnSpPr/>
            <p:nvPr/>
          </p:nvCxnSpPr>
          <p:spPr>
            <a:xfrm>
              <a:off x="7683500" y="4218485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组合 15"/>
          <p:cNvGrpSpPr/>
          <p:nvPr/>
        </p:nvGrpSpPr>
        <p:grpSpPr>
          <a:xfrm>
            <a:off x="-583832" y="-470319"/>
            <a:ext cx="4208793" cy="4122855"/>
            <a:chOff x="-444096" y="-90212"/>
            <a:chExt cx="4208793" cy="4122855"/>
          </a:xfrm>
        </p:grpSpPr>
        <p:sp>
          <p:nvSpPr>
            <p:cNvPr id="2" name="椭圆 1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" name="椭圆 2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 rot="10256978">
            <a:off x="8732310" y="3516639"/>
            <a:ext cx="4208793" cy="4122855"/>
            <a:chOff x="-444096" y="-90212"/>
            <a:chExt cx="4208793" cy="4122855"/>
          </a:xfrm>
        </p:grpSpPr>
        <p:sp>
          <p:nvSpPr>
            <p:cNvPr id="18" name="椭圆 17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 rot="10800000" flipV="1">
            <a:off x="820583" y="5243888"/>
            <a:ext cx="901700" cy="901700"/>
            <a:chOff x="7683500" y="3387873"/>
            <a:chExt cx="1079500" cy="1079500"/>
          </a:xfrm>
        </p:grpSpPr>
        <p:cxnSp>
          <p:nvCxnSpPr>
            <p:cNvPr id="26" name="直接连接符 25"/>
            <p:cNvCxnSpPr/>
            <p:nvPr/>
          </p:nvCxnSpPr>
          <p:spPr>
            <a:xfrm>
              <a:off x="7683500" y="4218485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矩形 8"/>
          <p:cNvSpPr/>
          <p:nvPr/>
        </p:nvSpPr>
        <p:spPr>
          <a:xfrm>
            <a:off x="681355" y="3068320"/>
            <a:ext cx="10875645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7200" b="1" u="sng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微软雅黑" panose="020B0503020204020204" pitchFamily="34" charset="-122"/>
              </a:rPr>
              <a:t>磁场的认知和描述</a:t>
            </a:r>
            <a:endParaRPr lang="zh-CN" altLang="en-US" sz="7200" b="1" u="sng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889000" y="1060450"/>
            <a:ext cx="10518140" cy="42189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1.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对磁场的认识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(1)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重要性质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: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磁场对处于其中的磁体、电流和运动电荷有磁力的作用。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(2)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磁场方向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: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小磁针的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N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极所受磁场力的方向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或自由小磁针静止时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N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极的指向。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2.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磁场的描述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从力的角度看磁感应强度的基本特点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</a:t>
            </a:r>
            <a:endParaRPr lang="en-US" altLang="zh-CN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(1)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物理意义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: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描述磁场的强弱和方向。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(2)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定义公式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:     (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通电导线垂直于磁场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1075055" y="354330"/>
            <a:ext cx="4946650" cy="5480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</a:t>
            </a:r>
            <a:r>
              <a:rPr lang="zh-CN" alt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磁场</a:t>
            </a:r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1566" name="IM 1566"/>
          <p:cNvPicPr/>
          <p:nvPr/>
        </p:nvPicPr>
        <p:blipFill>
          <a:blip r:embed="rId1"/>
          <a:srcRect l="7474" b="-5907"/>
          <a:stretch>
            <a:fillRect/>
          </a:stretch>
        </p:blipFill>
        <p:spPr>
          <a:xfrm>
            <a:off x="3723005" y="5680710"/>
            <a:ext cx="820420" cy="637540"/>
          </a:xfrm>
          <a:prstGeom prst="rect">
            <a:avLst/>
          </a:prstGeom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784860" y="962025"/>
            <a:ext cx="10336530" cy="492823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(3)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方向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: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放入其中的小磁针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N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极的受力方向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即小磁针静止时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N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极的指向。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(4)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单位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: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特斯拉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符号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T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(5)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决定因素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: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磁感应强度由磁场本身决定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因此不能认为</a:t>
            </a:r>
            <a:r>
              <a:rPr lang="en-US" altLang="zh-CN" sz="2800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B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与</a:t>
            </a:r>
            <a:r>
              <a:rPr lang="en-US" altLang="zh-CN" sz="2800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F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成正比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与</a:t>
            </a:r>
            <a:r>
              <a:rPr lang="en-US" altLang="zh-CN" sz="2800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IL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成反比。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(6)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匀强磁场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: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磁感应强度的大小处处相等、方向处处相同的磁场称为匀强磁场。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784860" y="1146175"/>
            <a:ext cx="10336530" cy="501713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3.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磁感线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从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形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的角度看磁感线的基本特点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endParaRPr lang="en-US" altLang="zh-CN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(1)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磁感线上某点的切线方向就是该点的磁场方向。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(2)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磁感线的疏密程度定性地表示磁场的强弱。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(3)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磁感线是闭合曲线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没有起点和终点。磁体外部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N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极指向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S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极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;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磁体内部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S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极指向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N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极。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(4)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同一个磁场的磁感线不中断、不相交、不相切。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(5)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磁感线是假想的曲线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实际上是不存在的。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32" name="文本框 31"/>
          <p:cNvSpPr txBox="1"/>
          <p:nvPr/>
        </p:nvSpPr>
        <p:spPr>
          <a:xfrm>
            <a:off x="784860" y="856615"/>
            <a:ext cx="5666740" cy="5480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</a:t>
            </a:r>
            <a:r>
              <a:rPr lang="zh-CN" alt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几种典型的磁场源</a:t>
            </a:r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1005" y="2538095"/>
            <a:ext cx="11349355" cy="2153920"/>
          </a:xfrm>
          <a:prstGeom prst="rect">
            <a:avLst/>
          </a:prstGeom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32" name="文本框 31"/>
          <p:cNvSpPr txBox="1"/>
          <p:nvPr/>
        </p:nvSpPr>
        <p:spPr>
          <a:xfrm>
            <a:off x="784860" y="856615"/>
            <a:ext cx="5666740" cy="5480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</a:t>
            </a:r>
            <a:r>
              <a:rPr lang="zh-CN" alt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几种典型的磁场源</a:t>
            </a:r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9770" y="645795"/>
            <a:ext cx="10792460" cy="5866130"/>
          </a:xfrm>
          <a:prstGeom prst="rect">
            <a:avLst/>
          </a:prstGeom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927735" y="1600200"/>
            <a:ext cx="10336530" cy="2411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endParaRPr lang="en-US" altLang="zh-CN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条形磁铁的磁场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U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形磁铁的磁场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地球周围的磁场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71955" y="1473835"/>
            <a:ext cx="2205990" cy="154114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49495" y="1414780"/>
            <a:ext cx="2205355" cy="16002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33105" y="1473835"/>
            <a:ext cx="2232025" cy="1626235"/>
          </a:xfrm>
          <a:prstGeom prst="rect">
            <a:avLst/>
          </a:prstGeom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ec5125cdc921eb88b0df3e391cdaccc7e81bf0d6"/>
  <p:tag name="KSO_WM_NEWLAYOUT_ID" val="10"/>
</p:tagLst>
</file>

<file path=ppt/tags/tag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"/>
  <p:tag name="KSO_WM_UNIT_TYPE" val="f"/>
</p:tagLst>
</file>

<file path=ppt/tags/tag3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ec5125cdc921eb88b0df3e391cdaccc7e81bf0d6"/>
  <p:tag name="KSO_WM_NEWLAYOUT_ID" val="10"/>
</p:tagLst>
</file>

<file path=ppt/tags/tag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"/>
  <p:tag name="KSO_WM_UNIT_TYPE" val="f"/>
</p:tagLst>
</file>

<file path=ppt/tags/tag5.xml><?xml version="1.0" encoding="utf-8"?>
<p:tagLst xmlns:p="http://schemas.openxmlformats.org/presentationml/2006/main">
  <p:tag name="resource_record_key" val="{&quot;13&quot;:[4563121,4663482,20481688,4364912,4364878],&quot;71&quot;:[76235680068]}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3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4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5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6_自定义设计方案">
  <a:themeElements>
    <a:clrScheme name="">
      <a:dk1>
        <a:srgbClr val="000000"/>
      </a:dk1>
      <a:lt1>
        <a:srgbClr val="FFFFFF"/>
      </a:lt1>
      <a:dk2>
        <a:srgbClr val="352011"/>
      </a:dk2>
      <a:lt2>
        <a:srgbClr val="FCF8F5"/>
      </a:lt2>
      <a:accent1>
        <a:srgbClr val="B27554"/>
      </a:accent1>
      <a:accent2>
        <a:srgbClr val="D4A07B"/>
      </a:accent2>
      <a:accent3>
        <a:srgbClr val="B66E5E"/>
      </a:accent3>
      <a:accent4>
        <a:srgbClr val="D4957B"/>
      </a:accent4>
      <a:accent5>
        <a:srgbClr val="B48B55"/>
      </a:accent5>
      <a:accent6>
        <a:srgbClr val="CCAE76"/>
      </a:accent6>
      <a:hlink>
        <a:srgbClr val="0026E5"/>
      </a:hlink>
      <a:folHlink>
        <a:srgbClr val="7E1FA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2000</Words>
  <Application>WPS 演示</Application>
  <PresentationFormat>宽屏</PresentationFormat>
  <Paragraphs>123</Paragraphs>
  <Slides>24</Slides>
  <Notes>11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8</vt:i4>
      </vt:variant>
      <vt:variant>
        <vt:lpstr>幻灯片标题</vt:lpstr>
      </vt:variant>
      <vt:variant>
        <vt:i4>24</vt:i4>
      </vt:variant>
    </vt:vector>
  </HeadingPairs>
  <TitlesOfParts>
    <vt:vector size="44" baseType="lpstr">
      <vt:lpstr>Arial</vt:lpstr>
      <vt:lpstr>宋体</vt:lpstr>
      <vt:lpstr>Wingdings</vt:lpstr>
      <vt:lpstr>微软雅黑</vt:lpstr>
      <vt:lpstr>方正粗黑宋简体</vt:lpstr>
      <vt:lpstr>黑体</vt:lpstr>
      <vt:lpstr>Times New Roman</vt:lpstr>
      <vt:lpstr>Arial Unicode MS</vt:lpstr>
      <vt:lpstr>等线</vt:lpstr>
      <vt:lpstr>Cambria Math</vt:lpstr>
      <vt:lpstr>等线 Light</vt:lpstr>
      <vt:lpstr>Calibri</vt:lpstr>
      <vt:lpstr>Office 主题​​</vt:lpstr>
      <vt:lpstr>自定义设计方案</vt:lpstr>
      <vt:lpstr>1_自定义设计方案</vt:lpstr>
      <vt:lpstr>2_自定义设计方案</vt:lpstr>
      <vt:lpstr>3_自定义设计方案</vt:lpstr>
      <vt:lpstr>4_自定义设计方案</vt:lpstr>
      <vt:lpstr>5_自定义设计方案</vt:lpstr>
      <vt:lpstr>6_自定义设计方案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Liu Yuffa</dc:creator>
  <cp:lastModifiedBy>往来无痕</cp:lastModifiedBy>
  <cp:revision>82</cp:revision>
  <dcterms:created xsi:type="dcterms:W3CDTF">2020-06-07T04:28:00Z</dcterms:created>
  <dcterms:modified xsi:type="dcterms:W3CDTF">2026-03-12T08:23:11Z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2052-12.1.0.25225</vt:lpwstr>
  </property>
  <property fmtid="{D5CDD505-2E9C-101B-9397-08002B2CF9AE}" pid="3" name="KSOTemplateUUID">
    <vt:lpwstr>v1.0_mb_Qt8qMb90gXcOVg455GySpw==</vt:lpwstr>
  </property>
  <property fmtid="{D5CDD505-2E9C-101B-9397-08002B2CF9AE}" pid="4" name="ICV">
    <vt:lpwstr>8E471E55180D4DD9B93BE0CD68E7555B_13</vt:lpwstr>
  </property>
</Properties>
</file>